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6.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7.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8.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9.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10.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notesSlides/notesSlide11.xml" ContentType="application/vnd.openxmlformats-officedocument.presentationml.notesSlide+xml"/>
  <Override PartName="/ppt/tags/tag79.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tags/tag130.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1310" r:id="rId2"/>
    <p:sldId id="1500" r:id="rId3"/>
    <p:sldId id="1507" r:id="rId4"/>
    <p:sldId id="1551" r:id="rId5"/>
    <p:sldId id="1665" r:id="rId6"/>
    <p:sldId id="1666" r:id="rId7"/>
    <p:sldId id="1571" r:id="rId8"/>
    <p:sldId id="1667" r:id="rId9"/>
    <p:sldId id="1570" r:id="rId10"/>
    <p:sldId id="1668" r:id="rId11"/>
    <p:sldId id="1590" r:id="rId12"/>
    <p:sldId id="1669" r:id="rId13"/>
    <p:sldId id="1635" r:id="rId14"/>
    <p:sldId id="1491" r:id="rId15"/>
  </p:sldIdLst>
  <p:sldSz cx="12192000" cy="6858000"/>
  <p:notesSz cx="6797675" cy="9928225"/>
  <p:custDataLst>
    <p:tags r:id="rId18"/>
  </p:custDataLst>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等线" panose="02010600030101010101" charset="-122"/>
        <a:cs typeface="等线" panose="02010600030101010101" charset="-122"/>
      </a:defRPr>
    </a:lvl1pPr>
    <a:lvl2pPr marL="457200" algn="l" rtl="0" fontAlgn="base">
      <a:spcBef>
        <a:spcPct val="0"/>
      </a:spcBef>
      <a:spcAft>
        <a:spcPct val="0"/>
      </a:spcAft>
      <a:defRPr kern="1200">
        <a:solidFill>
          <a:schemeClr val="tx1"/>
        </a:solidFill>
        <a:latin typeface="Arial" panose="020B0604020202020204" pitchFamily="34" charset="0"/>
        <a:ea typeface="等线" panose="02010600030101010101" charset="-122"/>
        <a:cs typeface="等线" panose="02010600030101010101" charset="-122"/>
      </a:defRPr>
    </a:lvl2pPr>
    <a:lvl3pPr marL="914400" algn="l" rtl="0" fontAlgn="base">
      <a:spcBef>
        <a:spcPct val="0"/>
      </a:spcBef>
      <a:spcAft>
        <a:spcPct val="0"/>
      </a:spcAft>
      <a:defRPr kern="1200">
        <a:solidFill>
          <a:schemeClr val="tx1"/>
        </a:solidFill>
        <a:latin typeface="Arial" panose="020B0604020202020204" pitchFamily="34" charset="0"/>
        <a:ea typeface="等线" panose="02010600030101010101" charset="-122"/>
        <a:cs typeface="等线" panose="02010600030101010101" charset="-122"/>
      </a:defRPr>
    </a:lvl3pPr>
    <a:lvl4pPr marL="1371600" algn="l" rtl="0" fontAlgn="base">
      <a:spcBef>
        <a:spcPct val="0"/>
      </a:spcBef>
      <a:spcAft>
        <a:spcPct val="0"/>
      </a:spcAft>
      <a:defRPr kern="1200">
        <a:solidFill>
          <a:schemeClr val="tx1"/>
        </a:solidFill>
        <a:latin typeface="Arial" panose="020B0604020202020204" pitchFamily="34" charset="0"/>
        <a:ea typeface="等线" panose="02010600030101010101" charset="-122"/>
        <a:cs typeface="等线" panose="02010600030101010101" charset="-122"/>
      </a:defRPr>
    </a:lvl4pPr>
    <a:lvl5pPr marL="1828800" algn="l" rtl="0" fontAlgn="base">
      <a:spcBef>
        <a:spcPct val="0"/>
      </a:spcBef>
      <a:spcAft>
        <a:spcPct val="0"/>
      </a:spcAft>
      <a:defRPr kern="1200">
        <a:solidFill>
          <a:schemeClr val="tx1"/>
        </a:solidFill>
        <a:latin typeface="Arial" panose="020B0604020202020204" pitchFamily="34" charset="0"/>
        <a:ea typeface="等线" panose="02010600030101010101" charset="-122"/>
        <a:cs typeface="等线" panose="02010600030101010101" charset="-122"/>
      </a:defRPr>
    </a:lvl5pPr>
    <a:lvl6pPr marL="2286000" algn="l" defTabSz="914400" rtl="0" eaLnBrk="1" latinLnBrk="0" hangingPunct="1">
      <a:defRPr kern="1200">
        <a:solidFill>
          <a:schemeClr val="tx1"/>
        </a:solidFill>
        <a:latin typeface="Arial" panose="020B0604020202020204" pitchFamily="34" charset="0"/>
        <a:ea typeface="等线" panose="02010600030101010101" charset="-122"/>
        <a:cs typeface="等线" panose="02010600030101010101" charset="-122"/>
      </a:defRPr>
    </a:lvl6pPr>
    <a:lvl7pPr marL="2743200" algn="l" defTabSz="914400" rtl="0" eaLnBrk="1" latinLnBrk="0" hangingPunct="1">
      <a:defRPr kern="1200">
        <a:solidFill>
          <a:schemeClr val="tx1"/>
        </a:solidFill>
        <a:latin typeface="Arial" panose="020B0604020202020204" pitchFamily="34" charset="0"/>
        <a:ea typeface="等线" panose="02010600030101010101" charset="-122"/>
        <a:cs typeface="等线" panose="02010600030101010101" charset="-122"/>
      </a:defRPr>
    </a:lvl7pPr>
    <a:lvl8pPr marL="3200400" algn="l" defTabSz="914400" rtl="0" eaLnBrk="1" latinLnBrk="0" hangingPunct="1">
      <a:defRPr kern="1200">
        <a:solidFill>
          <a:schemeClr val="tx1"/>
        </a:solidFill>
        <a:latin typeface="Arial" panose="020B0604020202020204" pitchFamily="34" charset="0"/>
        <a:ea typeface="等线" panose="02010600030101010101" charset="-122"/>
        <a:cs typeface="等线" panose="02010600030101010101" charset="-122"/>
      </a:defRPr>
    </a:lvl8pPr>
    <a:lvl9pPr marL="3657600" algn="l" defTabSz="914400" rtl="0" eaLnBrk="1" latinLnBrk="0" hangingPunct="1">
      <a:defRPr kern="1200">
        <a:solidFill>
          <a:schemeClr val="tx1"/>
        </a:solidFill>
        <a:latin typeface="Arial" panose="020B0604020202020204" pitchFamily="34" charset="0"/>
        <a:ea typeface="等线" panose="02010600030101010101" charset="-122"/>
        <a:cs typeface="等线" panose="02010600030101010101" charset="-122"/>
      </a:defRPr>
    </a:lvl9pPr>
  </p:defaultTextStyle>
  <p:extLst>
    <p:ext uri="{EFAFB233-063F-42B5-8137-9DF3F51BA10A}">
      <p15:sldGuideLst xmlns:p15="http://schemas.microsoft.com/office/powerpoint/2012/main">
        <p15:guide id="1" orient="horz" pos="4018" userDrawn="1">
          <p15:clr>
            <a:srgbClr val="A4A3A4"/>
          </p15:clr>
        </p15:guide>
        <p15:guide id="2" orient="horz" pos="3846" userDrawn="1">
          <p15:clr>
            <a:srgbClr val="A4A3A4"/>
          </p15:clr>
        </p15:guide>
        <p15:guide id="3" pos="387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sw" initials="w" lastIdx="13" clrIdx="0"/>
  <p:cmAuthor id="2" name="Armstrong" initials="A" lastIdx="1" clrIdx="1"/>
  <p:cmAuthor id="3" name="古松" initials="a" lastIdx="5" clrIdx="2"/>
  <p:cmAuthor id="4" name="尚丽平" initials="S" lastIdx="5" clrIdx="3"/>
  <p:cmAuthor id="5" name="cs hansir" initials="ch" lastIdx="1"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869B6"/>
    <a:srgbClr val="0065E1"/>
    <a:srgbClr val="C55A11"/>
    <a:srgbClr val="4472C4"/>
    <a:srgbClr val="C5D9F0"/>
    <a:srgbClr val="933010"/>
    <a:srgbClr val="ED7D31"/>
    <a:srgbClr val="EF8E4C"/>
    <a:srgbClr val="1F4E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76" autoAdjust="0"/>
    <p:restoredTop sz="81977" autoAdjust="0"/>
  </p:normalViewPr>
  <p:slideViewPr>
    <p:cSldViewPr snapToGrid="0" showGuides="1">
      <p:cViewPr varScale="1">
        <p:scale>
          <a:sx n="70" d="100"/>
          <a:sy n="70" d="100"/>
        </p:scale>
        <p:origin x="701" y="38"/>
      </p:cViewPr>
      <p:guideLst>
        <p:guide orient="horz" pos="4018"/>
        <p:guide orient="horz" pos="3846"/>
        <p:guide pos="3871"/>
      </p:guideLst>
    </p:cSldViewPr>
  </p:slideViewPr>
  <p:outlineViewPr>
    <p:cViewPr>
      <p:scale>
        <a:sx n="33" d="100"/>
        <a:sy n="33" d="100"/>
      </p:scale>
      <p:origin x="0" y="-70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5" y="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190"/>
            </a:lvl1pPr>
          </a:lstStyle>
          <a:p>
            <a:endParaRPr lang="zh-CN" altLang="en-US"/>
          </a:p>
        </p:txBody>
      </p:sp>
      <p:sp>
        <p:nvSpPr>
          <p:cNvPr id="3" name="日期占位符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190"/>
            </a:lvl1pPr>
          </a:lstStyle>
          <a:p>
            <a:fld id="{0F9B84EA-7D68-4D60-9CB1-D50884785D1C}" type="datetimeFigureOut">
              <a:rPr lang="zh-CN" altLang="en-US" smtClean="0"/>
              <a:t>2023/5/11</a:t>
            </a:fld>
            <a:endParaRPr lang="zh-CN" altLang="en-US"/>
          </a:p>
        </p:txBody>
      </p:sp>
      <p:sp>
        <p:nvSpPr>
          <p:cNvPr id="4" name="页脚占位符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190"/>
            </a:lvl1pPr>
          </a:lstStyle>
          <a:p>
            <a:endParaRPr lang="zh-CN" altLang="en-US"/>
          </a:p>
        </p:txBody>
      </p:sp>
      <p:sp>
        <p:nvSpPr>
          <p:cNvPr id="5" name="灯片编号占位符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19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9.png>
</file>

<file path=ppt/media/image2.jpeg>
</file>

<file path=ppt/media/image28.png>
</file>

<file path=ppt/media/image3.png>
</file>

<file path=ppt/media/image31.png>
</file>

<file path=ppt/media/image32.png>
</file>

<file path=ppt/media/image34.png>
</file>

<file path=ppt/media/image37.png>
</file>

<file path=ppt/media/image4.png>
</file>

<file path=ppt/media/image40.png>
</file>

<file path=ppt/media/image4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8135"/>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3" name="日期占位符 2"/>
          <p:cNvSpPr>
            <a:spLocks noGrp="1"/>
          </p:cNvSpPr>
          <p:nvPr>
            <p:ph type="dt" idx="1"/>
          </p:nvPr>
        </p:nvSpPr>
        <p:spPr>
          <a:xfrm>
            <a:off x="3850443" y="0"/>
            <a:ext cx="2945659" cy="498135"/>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D5671F82-CE11-4A4B-A49B-274DF3598ABF}" type="datetimeFigureOut">
              <a:rPr lang="zh-CN" altLang="en-US"/>
              <a:t>2023/5/11</a:t>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zh-CN" altLang="en-US" noProof="0"/>
              <a:t>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7" name="灯片编号占位符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75BE147C-AD8E-4139-B22A-F19066FF8DA1}"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1pPr>
    <a:lvl2pPr marL="4572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2pPr>
    <a:lvl3pPr marL="9144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3pPr>
    <a:lvl4pPr marL="13716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4pPr>
    <a:lvl5pPr marL="18288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对于二维平面，在获取了区域离散辐射剂量率和位置坐标后，采用高斯过程回归算法重建</a:t>
            </a:r>
            <a:r>
              <a:rPr lang="en-US" altLang="zh-CN"/>
              <a:t>2D</a:t>
            </a:r>
            <a:r>
              <a:rPr lang="zh-CN" altLang="en-US"/>
              <a:t>辐射剂量率辐射图，对于栅格地图中的空闲栅格做辐射剂量率插值，障碍物和未知栅格不做处理，然后将区域辐射剂量率覆盖栅格地图。接着通过神经网络作为源项估计模型，再利用</a:t>
            </a:r>
            <a:r>
              <a:rPr lang="en-US" altLang="zh-CN"/>
              <a:t>A*</a:t>
            </a:r>
            <a:r>
              <a:rPr lang="zh-CN" altLang="en-US"/>
              <a:t>算法规划路径，最终得到区域辐射剂量率分布地图。对于三维空间，在获取了空间离散辐射剂量率和位置坐标后，采用网络插值函数重建</a:t>
            </a:r>
            <a:r>
              <a:rPr lang="en-US" altLang="zh-CN"/>
              <a:t>3D</a:t>
            </a:r>
            <a:r>
              <a:rPr lang="zh-CN" altLang="en-US"/>
              <a:t>辐射剂量率辐射图。然后与前面类似，将空间辐射剂量率映射到三维点云或栅格地图，最终得到空间辐射剂量率分布地图（同时也知道障碍物所在的位置）。</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对于二维平面，在获取了区域离散辐射剂量率和位置坐标后，采用高斯过程回归算法重建</a:t>
            </a:r>
            <a:r>
              <a:rPr lang="en-US" altLang="zh-CN"/>
              <a:t>2D</a:t>
            </a:r>
            <a:r>
              <a:rPr lang="zh-CN" altLang="en-US"/>
              <a:t>辐射剂量率辐射图，对于栅格地图中的空闲栅格做辐射剂量率插值，障碍物和未知栅格不做处理，然后将区域辐射剂量率覆盖栅格地图。接着通过神经网络作为源项估计模型，再利用</a:t>
            </a:r>
            <a:r>
              <a:rPr lang="en-US" altLang="zh-CN"/>
              <a:t>A*</a:t>
            </a:r>
            <a:r>
              <a:rPr lang="zh-CN" altLang="en-US"/>
              <a:t>算法规划路径，最终得到区域辐射剂量率分布地图。对于三维空间，在获取了空间离散辐射剂量率和位置坐标后，采用网络插值函数重建</a:t>
            </a:r>
            <a:r>
              <a:rPr lang="en-US" altLang="zh-CN"/>
              <a:t>3D</a:t>
            </a:r>
            <a:r>
              <a:rPr lang="zh-CN" altLang="en-US"/>
              <a:t>辐射剂量率辐射图。然后与前面类似，将空间辐射剂量率映射到三维点云或栅格地图，最终得到空间辐射剂量率分布地图（同时也知道障碍物所在的位置）。</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5BE147C-AD8E-4139-B22A-F19066FF8DA1}"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对于多放射源定位算法的研究是独立的。</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对于多放射源定位算法的研究是独立的。</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对于多放射源定位算法的研究是独立的。</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zh-CN" altLang="en-US"/>
              <a:t>对于</a:t>
            </a:r>
            <a:r>
              <a:rPr lang="zh-CN" altLang="en-US" sz="1200">
                <a:latin typeface="微软雅黑" panose="020B0503020204020204" pitchFamily="34" charset="-122"/>
                <a:ea typeface="微软雅黑" panose="020B0503020204020204" pitchFamily="34" charset="-122"/>
              </a:rPr>
              <a:t>二维辐射剂量率分布地图重建并定位未知放射源，</a:t>
            </a:r>
            <a:r>
              <a:rPr lang="zh-CN" altLang="en-US"/>
              <a:t>移动机器人通过辐射场重建、源项估计、路径规划进行迭代搜索。首先，移动机器人进入辐射环境，通过辐射探测器、里程计和</a:t>
            </a:r>
            <a:r>
              <a:rPr lang="en-US" altLang="zh-CN"/>
              <a:t>IMU</a:t>
            </a:r>
            <a:r>
              <a:rPr lang="zh-CN" altLang="en-US"/>
              <a:t>分别获取离散的辐射剂量率和位置坐标，然后通过区域辐射剂量率场重建模型得到区域辐射强度分布；同时，通过</a:t>
            </a:r>
            <a:r>
              <a:rPr lang="en-US" altLang="zh-CN"/>
              <a:t>SLAM</a:t>
            </a:r>
            <a:r>
              <a:rPr lang="zh-CN" altLang="en-US"/>
              <a:t>算法构建二维栅格地图。再通过辐射剂量率场与栅格地图匹配模型得到区域辐射剂量率分布地图。接着利用源项估计模型估计放射源所在位置，再利用路径规划算法得到寻源最优路径，控制机器人移动。最终获取搜索区域中的辐射剂量率分布地图并定位区域内的未知放射源，对于单个放射源而言，区域辐射剂量率分布地图中剂量率最大的位置就是放射源所在位置。</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对于二维平面，在获取了区域离散辐射剂量率和位置坐标后，采用高斯过程回归算法重建</a:t>
            </a:r>
            <a:r>
              <a:rPr lang="en-US" altLang="zh-CN"/>
              <a:t>2D</a:t>
            </a:r>
            <a:r>
              <a:rPr lang="zh-CN" altLang="en-US"/>
              <a:t>辐射剂量率辐射图，对于栅格地图中的空闲栅格做辐射剂量率插值，障碍物和未知栅格不做处理，然后将区域辐射剂量率覆盖栅格地图。接着通过神经网络作为源项估计模型，再利用</a:t>
            </a:r>
            <a:r>
              <a:rPr lang="en-US" altLang="zh-CN"/>
              <a:t>A*</a:t>
            </a:r>
            <a:r>
              <a:rPr lang="zh-CN" altLang="en-US"/>
              <a:t>算法规划路径，最终得到区域辐射剂量率分布地图。对于三维空间，在获取了空间离散辐射剂量率和位置坐标后，采用网络插值函数重建</a:t>
            </a:r>
            <a:r>
              <a:rPr lang="en-US" altLang="zh-CN"/>
              <a:t>3D</a:t>
            </a:r>
            <a:r>
              <a:rPr lang="zh-CN" altLang="en-US"/>
              <a:t>辐射剂量率辐射图。然后与前面类似，将空间辐射剂量率映射到三维点云或栅格地图，最终得到空间辐射剂量率分布地图（同时也知道障碍物所在的位置）。</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某些情况下，也需要获取空间中的辐射强度分布情况并定位空间中的未知放射源。对于三维空间辐射剂量率分布地图重建并定位未知放射源，移动机器人也是通过辐射场重建、源项估计、路径规划进行迭代搜索。移动机器人通过辐射探测器、</a:t>
            </a:r>
            <a:r>
              <a:rPr lang="en-US" altLang="zh-CN"/>
              <a:t>IMU</a:t>
            </a:r>
            <a:r>
              <a:rPr lang="zh-CN" altLang="en-US"/>
              <a:t>分别获取空间中离散的辐射剂量率和位置坐标，然后通过空间辐射剂量率场重建模型得到空间辐射强度分布；同时，通过</a:t>
            </a:r>
            <a:r>
              <a:rPr lang="en-US" altLang="zh-CN"/>
              <a:t>SLAM</a:t>
            </a:r>
            <a:r>
              <a:rPr lang="zh-CN" altLang="en-US"/>
              <a:t>算法构建三维环境地图。再通过辐射剂量率场与三维环境地图匹配模型得到空间辐射剂量率分布地图。同样利用源项估计模型和路径规划算法控制机器人移动。</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对于二维平面，在获取了区域离散辐射剂量率和位置坐标后，采用高斯过程回归算法重建</a:t>
            </a:r>
            <a:r>
              <a:rPr lang="en-US" altLang="zh-CN"/>
              <a:t>2D</a:t>
            </a:r>
            <a:r>
              <a:rPr lang="zh-CN" altLang="en-US"/>
              <a:t>辐射剂量率辐射图，对于栅格地图中的空闲栅格做辐射剂量率插值，障碍物和未知栅格不做处理，然后将区域辐射剂量率覆盖栅格地图。接着通过神经网络作为源项估计模型，再利用</a:t>
            </a:r>
            <a:r>
              <a:rPr lang="en-US" altLang="zh-CN"/>
              <a:t>A*</a:t>
            </a:r>
            <a:r>
              <a:rPr lang="zh-CN" altLang="en-US"/>
              <a:t>算法规划路径，最终得到区域辐射剂量率分布地图。对于三维空间，在获取了空间离散辐射剂量率和位置坐标后，采用网络插值函数重建</a:t>
            </a:r>
            <a:r>
              <a:rPr lang="en-US" altLang="zh-CN"/>
              <a:t>3D</a:t>
            </a:r>
            <a:r>
              <a:rPr lang="zh-CN" altLang="en-US"/>
              <a:t>辐射剂量率辐射图。然后与前面类似，将空间辐射剂量率映射到三维点云或栅格地图，最终得到空间辐射剂量率分布地图（同时也知道障碍物所在的位置）。</a:t>
            </a:r>
          </a:p>
        </p:txBody>
      </p:sp>
      <p:sp>
        <p:nvSpPr>
          <p:cNvPr id="4" name="灯片编号占位符 3"/>
          <p:cNvSpPr>
            <a:spLocks noGrp="1"/>
          </p:cNvSpPr>
          <p:nvPr>
            <p:ph type="sldNum" sz="quarter" idx="5"/>
          </p:nvPr>
        </p:nvSpPr>
        <p:spPr/>
        <p:txBody>
          <a:bodyPr/>
          <a:lstStyle/>
          <a:p>
            <a:pPr>
              <a:defRPr/>
            </a:pPr>
            <a:fld id="{75BE147C-AD8E-4139-B22A-F19066FF8DA1}"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cSld name="标题幻灯片">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3" name="KSO_CT2"/>
          <p:cNvSpPr>
            <a:spLocks noGrp="1"/>
          </p:cNvSpPr>
          <p:nvPr>
            <p:ph type="subTitle" idx="1"/>
          </p:nvPr>
        </p:nvSpPr>
        <p:spPr>
          <a:xfrm>
            <a:off x="1100784" y="4253133"/>
            <a:ext cx="8303741" cy="467211"/>
          </a:xfrm>
          <a:noFill/>
        </p:spPr>
        <p:txBody>
          <a:bodyPr>
            <a:noAutofit/>
          </a:bodyPr>
          <a:lstStyle>
            <a:lvl1pPr marL="0" indent="0" algn="ctr">
              <a:buNone/>
              <a:defRPr sz="2800">
                <a:solidFill>
                  <a:schemeClr val="bg1"/>
                </a:solidFill>
                <a:effectLst/>
                <a:latin typeface="方正北魏楷书简体" panose="03000509000000000000" pitchFamily="65" charset="-122"/>
                <a:ea typeface="方正北魏楷书简体" panose="03000509000000000000" pitchFamily="65" charset="-122"/>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单击此处编辑母版副标题样式</a:t>
            </a:r>
          </a:p>
        </p:txBody>
      </p:sp>
      <p:sp>
        <p:nvSpPr>
          <p:cNvPr id="7" name="KSO_CT1"/>
          <p:cNvSpPr>
            <a:spLocks noGrp="1"/>
          </p:cNvSpPr>
          <p:nvPr>
            <p:ph type="title"/>
          </p:nvPr>
        </p:nvSpPr>
        <p:spPr>
          <a:xfrm>
            <a:off x="1062684" y="2454445"/>
            <a:ext cx="8303741" cy="1382203"/>
          </a:xfrm>
        </p:spPr>
        <p:txBody>
          <a:bodyPr>
            <a:noAutofit/>
          </a:bodyPr>
          <a:lstStyle>
            <a:lvl1pPr algn="ctr">
              <a:lnSpc>
                <a:spcPct val="100000"/>
              </a:lnSpc>
              <a:defRPr sz="4400" b="1" kern="1000" baseline="0">
                <a:solidFill>
                  <a:schemeClr val="bg1"/>
                </a:solidFill>
                <a:effectLst/>
                <a:latin typeface="方正大黑简体" panose="03000509000000000000" pitchFamily="65" charset="-122"/>
                <a:ea typeface="方正大黑简体" panose="03000509000000000000" pitchFamily="65" charset="-122"/>
              </a:defRPr>
            </a:lvl1pPr>
          </a:lstStyle>
          <a:p>
            <a:r>
              <a:rPr lang="zh-CN" altLang="en-US" dirty="0"/>
              <a:t>单击此处编辑母版标题样式</a:t>
            </a:r>
          </a:p>
        </p:txBody>
      </p:sp>
      <p:pic>
        <p:nvPicPr>
          <p:cNvPr id="2" name="图片 1"/>
          <p:cNvPicPr>
            <a:picLocks noChangeAspect="1"/>
          </p:cNvPicPr>
          <p:nvPr userDrawn="1"/>
        </p:nvPicPr>
        <p:blipFill>
          <a:blip r:embed="rId3" cstate="print"/>
          <a:stretch>
            <a:fillRect/>
          </a:stretch>
        </p:blipFill>
        <p:spPr>
          <a:xfrm>
            <a:off x="9496167" y="6684885"/>
            <a:ext cx="2545620" cy="989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仅标题">
    <p:bg>
      <p:bgPr>
        <a:gradFill>
          <a:gsLst>
            <a:gs pos="0">
              <a:schemeClr val="accent1">
                <a:lumMod val="5000"/>
                <a:lumOff val="95000"/>
              </a:schemeClr>
            </a:gs>
            <a:gs pos="37000">
              <a:schemeClr val="accent1">
                <a:lumMod val="45000"/>
                <a:lumOff val="55000"/>
              </a:schemeClr>
            </a:gs>
            <a:gs pos="45000">
              <a:schemeClr val="accent1">
                <a:lumMod val="45000"/>
                <a:lumOff val="55000"/>
              </a:schemeClr>
            </a:gs>
            <a:gs pos="61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Tree>
  </p:cSld>
  <p:clrMapOvr>
    <a:masterClrMapping/>
  </p:clrMapOvr>
  <p:transition>
    <p:fade/>
  </p:transition>
  <p:hf hd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GI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034" name="标题占位符 1"/>
          <p:cNvSpPr>
            <a:spLocks noGrp="1"/>
          </p:cNvSpPr>
          <p:nvPr>
            <p:ph type="title"/>
          </p:nvPr>
        </p:nvSpPr>
        <p:spPr bwMode="auto">
          <a:xfrm>
            <a:off x="2010229" y="154669"/>
            <a:ext cx="4767942" cy="704850"/>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44035" name="文本占位符 2"/>
          <p:cNvSpPr>
            <a:spLocks noGrp="1"/>
          </p:cNvSpPr>
          <p:nvPr>
            <p:ph type="body" idx="1"/>
          </p:nvPr>
        </p:nvSpPr>
        <p:spPr bwMode="auto">
          <a:xfrm>
            <a:off x="569685" y="1241854"/>
            <a:ext cx="11172372" cy="5262814"/>
          </a:xfrm>
          <a:prstGeom prst="rect">
            <a:avLst/>
          </a:prstGeom>
          <a:noFill/>
          <a:ln w="9525">
            <a:noFill/>
            <a:miter lim="800000"/>
          </a:ln>
        </p:spPr>
        <p:txBody>
          <a:bodyPr vert="horz" wrap="square" lIns="91440" tIns="45720" rIns="91440" bIns="45720" numCol="1" anchor="t" anchorCtr="0" compatLnSpc="1"/>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a:xfrm>
            <a:off x="0" y="213180"/>
            <a:ext cx="2010229" cy="587828"/>
          </a:xfrm>
          <a:prstGeom prst="rect">
            <a:avLst/>
          </a:prstGeom>
          <a:solidFill>
            <a:srgbClr val="0065E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6778171" y="213180"/>
            <a:ext cx="5413829" cy="587828"/>
          </a:xfrm>
          <a:prstGeom prst="rect">
            <a:avLst/>
          </a:prstGeom>
          <a:solidFill>
            <a:srgbClr val="0065E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08980" y="213180"/>
            <a:ext cx="592269" cy="59226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rtl="0" eaLnBrk="0" fontAlgn="base" hangingPunct="0">
        <a:lnSpc>
          <a:spcPct val="90000"/>
        </a:lnSpc>
        <a:spcBef>
          <a:spcPct val="0"/>
        </a:spcBef>
        <a:spcAft>
          <a:spcPct val="0"/>
        </a:spcAft>
        <a:defRPr sz="3200" b="1" kern="1200">
          <a:solidFill>
            <a:srgbClr val="0065E1"/>
          </a:solidFill>
          <a:latin typeface="微软雅黑" panose="020B0503020204020204" pitchFamily="34" charset="-122"/>
          <a:ea typeface="微软雅黑" panose="020B0503020204020204" pitchFamily="34" charset="-122"/>
          <a:cs typeface="微软雅黑" panose="020B0503020204020204" pitchFamily="34" charset="-122"/>
        </a:defRPr>
      </a:lvl1pPr>
      <a:lvl2pPr algn="l" rtl="0" eaLnBrk="0" fontAlgn="base" hangingPunct="0">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2pPr>
      <a:lvl3pPr algn="l" rtl="0" eaLnBrk="0" fontAlgn="base" hangingPunct="0">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3pPr>
      <a:lvl4pPr algn="l" rtl="0" eaLnBrk="0" fontAlgn="base" hangingPunct="0">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4pPr>
      <a:lvl5pPr algn="l" rtl="0" eaLnBrk="0" fontAlgn="base" hangingPunct="0">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5pPr>
      <a:lvl6pPr marL="457200" algn="l" rtl="0" fontAlgn="base">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6pPr>
      <a:lvl7pPr marL="914400" algn="l" rtl="0" fontAlgn="base">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7pPr>
      <a:lvl8pPr marL="1371600" algn="l" rtl="0" fontAlgn="base">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8pPr>
      <a:lvl9pPr marL="1828800" algn="l" rtl="0" fontAlgn="base">
        <a:lnSpc>
          <a:spcPct val="90000"/>
        </a:lnSpc>
        <a:spcBef>
          <a:spcPct val="0"/>
        </a:spcBef>
        <a:spcAft>
          <a:spcPct val="0"/>
        </a:spcAft>
        <a:defRPr sz="4400">
          <a:solidFill>
            <a:schemeClr val="tx1"/>
          </a:solidFill>
          <a:latin typeface="等线 Light" panose="02010600030101010101" charset="-122"/>
          <a:ea typeface="等线 Light" panose="02010600030101010101" charset="-122"/>
          <a:cs typeface="等线 Light" panose="02010600030101010101"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等线" panose="02010600030101010101" charset="-122"/>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等线" panose="02010600030101010101" charset="-122"/>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等线" panose="02010600030101010101" charset="-122"/>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等线" panose="02010600030101010101" charset="-122"/>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等线" panose="02010600030101010101"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image" Target="../media/image29.emf"/><Relationship Id="rId18" Type="http://schemas.openxmlformats.org/officeDocument/2006/relationships/image" Target="../media/image34.png"/><Relationship Id="rId3" Type="http://schemas.openxmlformats.org/officeDocument/2006/relationships/tags" Target="../tags/tag53.xml"/><Relationship Id="rId7" Type="http://schemas.openxmlformats.org/officeDocument/2006/relationships/tags" Target="../tags/tag57.xml"/><Relationship Id="rId12" Type="http://schemas.openxmlformats.org/officeDocument/2006/relationships/notesSlide" Target="../notesSlides/notesSlide9.xml"/><Relationship Id="rId17" Type="http://schemas.openxmlformats.org/officeDocument/2006/relationships/image" Target="../media/image33.emf"/><Relationship Id="rId2" Type="http://schemas.openxmlformats.org/officeDocument/2006/relationships/tags" Target="../tags/tag52.xml"/><Relationship Id="rId16" Type="http://schemas.openxmlformats.org/officeDocument/2006/relationships/image" Target="../media/image32.png"/><Relationship Id="rId20" Type="http://schemas.openxmlformats.org/officeDocument/2006/relationships/image" Target="../media/image35.emf"/><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slideLayout" Target="../slideLayouts/slideLayout1.xml"/><Relationship Id="rId5" Type="http://schemas.openxmlformats.org/officeDocument/2006/relationships/tags" Target="../tags/tag55.xml"/><Relationship Id="rId15" Type="http://schemas.openxmlformats.org/officeDocument/2006/relationships/image" Target="../media/image31.png"/><Relationship Id="rId10" Type="http://schemas.openxmlformats.org/officeDocument/2006/relationships/tags" Target="../tags/tag60.xml"/><Relationship Id="rId19" Type="http://schemas.openxmlformats.org/officeDocument/2006/relationships/oleObject" Target="../embeddings/oleObject7.bin"/><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image" Target="../media/image30.emf"/></Relationships>
</file>

<file path=ppt/slides/_rels/slide11.xml.rels><?xml version="1.0" encoding="UTF-8" standalone="yes"?>
<Relationships xmlns="http://schemas.openxmlformats.org/package/2006/relationships"><Relationship Id="rId8" Type="http://schemas.openxmlformats.org/officeDocument/2006/relationships/tags" Target="../tags/tag68.xml"/><Relationship Id="rId13" Type="http://schemas.openxmlformats.org/officeDocument/2006/relationships/notesSlide" Target="../notesSlides/notesSlide10.xml"/><Relationship Id="rId18" Type="http://schemas.openxmlformats.org/officeDocument/2006/relationships/image" Target="../media/image39.emf"/><Relationship Id="rId3" Type="http://schemas.openxmlformats.org/officeDocument/2006/relationships/tags" Target="../tags/tag63.xml"/><Relationship Id="rId21" Type="http://schemas.openxmlformats.org/officeDocument/2006/relationships/image" Target="../media/image41.emf"/><Relationship Id="rId7" Type="http://schemas.openxmlformats.org/officeDocument/2006/relationships/tags" Target="../tags/tag67.xml"/><Relationship Id="rId12" Type="http://schemas.openxmlformats.org/officeDocument/2006/relationships/slideLayout" Target="../slideLayouts/slideLayout1.xml"/><Relationship Id="rId17" Type="http://schemas.openxmlformats.org/officeDocument/2006/relationships/image" Target="../media/image38.emf"/><Relationship Id="rId2" Type="http://schemas.openxmlformats.org/officeDocument/2006/relationships/tags" Target="../tags/tag62.xml"/><Relationship Id="rId16" Type="http://schemas.openxmlformats.org/officeDocument/2006/relationships/oleObject" Target="../embeddings/oleObject8.bin"/><Relationship Id="rId20" Type="http://schemas.openxmlformats.org/officeDocument/2006/relationships/oleObject" Target="../embeddings/oleObject9.bin"/><Relationship Id="rId1" Type="http://schemas.openxmlformats.org/officeDocument/2006/relationships/tags" Target="../tags/tag61.xml"/><Relationship Id="rId6" Type="http://schemas.openxmlformats.org/officeDocument/2006/relationships/tags" Target="../tags/tag66.xml"/><Relationship Id="rId11" Type="http://schemas.openxmlformats.org/officeDocument/2006/relationships/tags" Target="../tags/tag71.xml"/><Relationship Id="rId5" Type="http://schemas.openxmlformats.org/officeDocument/2006/relationships/tags" Target="../tags/tag65.xml"/><Relationship Id="rId15" Type="http://schemas.openxmlformats.org/officeDocument/2006/relationships/image" Target="../media/image37.png"/><Relationship Id="rId10" Type="http://schemas.openxmlformats.org/officeDocument/2006/relationships/tags" Target="../tags/tag70.xml"/><Relationship Id="rId19" Type="http://schemas.openxmlformats.org/officeDocument/2006/relationships/image" Target="../media/image40.png"/><Relationship Id="rId4" Type="http://schemas.openxmlformats.org/officeDocument/2006/relationships/tags" Target="../tags/tag64.xml"/><Relationship Id="rId9" Type="http://schemas.openxmlformats.org/officeDocument/2006/relationships/tags" Target="../tags/tag69.xml"/><Relationship Id="rId14" Type="http://schemas.openxmlformats.org/officeDocument/2006/relationships/image" Target="../media/image36.emf"/></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1.xml"/><Relationship Id="rId13" Type="http://schemas.openxmlformats.org/officeDocument/2006/relationships/image" Target="../media/image44.emf"/><Relationship Id="rId3" Type="http://schemas.openxmlformats.org/officeDocument/2006/relationships/tags" Target="../tags/tag74.xml"/><Relationship Id="rId7" Type="http://schemas.openxmlformats.org/officeDocument/2006/relationships/tags" Target="../tags/tag78.xml"/><Relationship Id="rId12" Type="http://schemas.openxmlformats.org/officeDocument/2006/relationships/oleObject" Target="../embeddings/oleObject10.bin"/><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image" Target="../media/image43.png"/><Relationship Id="rId5" Type="http://schemas.openxmlformats.org/officeDocument/2006/relationships/tags" Target="../tags/tag76.xml"/><Relationship Id="rId10" Type="http://schemas.openxmlformats.org/officeDocument/2006/relationships/image" Target="../media/image42.emf"/><Relationship Id="rId4" Type="http://schemas.openxmlformats.org/officeDocument/2006/relationships/tags" Target="../tags/tag75.xml"/><Relationship Id="rId9"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5.emf"/><Relationship Id="rId5" Type="http://schemas.openxmlformats.org/officeDocument/2006/relationships/oleObject" Target="../embeddings/oleObject1.bin"/><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 Id="rId5" Type="http://schemas.openxmlformats.org/officeDocument/2006/relationships/image" Target="../media/image6.emf"/><Relationship Id="rId4"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8" Type="http://schemas.openxmlformats.org/officeDocument/2006/relationships/tags" Target="../tags/tag12.xml"/><Relationship Id="rId13" Type="http://schemas.openxmlformats.org/officeDocument/2006/relationships/image" Target="../media/image7.emf"/><Relationship Id="rId18" Type="http://schemas.openxmlformats.org/officeDocument/2006/relationships/tags" Target="../tags/tag130.xml"/><Relationship Id="rId3" Type="http://schemas.openxmlformats.org/officeDocument/2006/relationships/tags" Target="../tags/tag7.xml"/><Relationship Id="rId7" Type="http://schemas.openxmlformats.org/officeDocument/2006/relationships/tags" Target="../tags/tag11.xml"/><Relationship Id="rId12" Type="http://schemas.openxmlformats.org/officeDocument/2006/relationships/oleObject" Target="../embeddings/oleObject3.bin"/><Relationship Id="rId17" Type="http://schemas.openxmlformats.org/officeDocument/2006/relationships/image" Target="../media/image9.emf"/><Relationship Id="rId2" Type="http://schemas.openxmlformats.org/officeDocument/2006/relationships/tags" Target="../tags/tag6.xml"/><Relationship Id="rId16" Type="http://schemas.openxmlformats.org/officeDocument/2006/relationships/oleObject" Target="../embeddings/oleObject5.bin"/><Relationship Id="rId1" Type="http://schemas.openxmlformats.org/officeDocument/2006/relationships/tags" Target="../tags/tag5.xml"/><Relationship Id="rId6" Type="http://schemas.openxmlformats.org/officeDocument/2006/relationships/tags" Target="../tags/tag10.xml"/><Relationship Id="rId11" Type="http://schemas.openxmlformats.org/officeDocument/2006/relationships/notesSlide" Target="../notesSlides/notesSlide4.xml"/><Relationship Id="rId5" Type="http://schemas.openxmlformats.org/officeDocument/2006/relationships/tags" Target="../tags/tag9.xml"/><Relationship Id="rId15" Type="http://schemas.openxmlformats.org/officeDocument/2006/relationships/image" Target="../media/image8.emf"/><Relationship Id="rId10" Type="http://schemas.openxmlformats.org/officeDocument/2006/relationships/slideLayout" Target="../slideLayouts/slideLayout1.xml"/><Relationship Id="rId19" Type="http://schemas.openxmlformats.org/officeDocument/2006/relationships/image" Target="../media/image10.png"/><Relationship Id="rId4" Type="http://schemas.openxmlformats.org/officeDocument/2006/relationships/tags" Target="../tags/tag8.xml"/><Relationship Id="rId9" Type="http://schemas.openxmlformats.org/officeDocument/2006/relationships/tags" Target="../tags/tag13.xml"/><Relationship Id="rId14" Type="http://schemas.openxmlformats.org/officeDocument/2006/relationships/oleObject" Target="../embeddings/oleObject4.bin"/></Relationships>
</file>

<file path=ppt/slides/_rels/slide6.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image" Target="../media/image10.emf"/><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oleObject" Target="../embeddings/oleObject6.bin"/><Relationship Id="rId2" Type="http://schemas.openxmlformats.org/officeDocument/2006/relationships/tags" Target="../tags/tag15.xml"/><Relationship Id="rId16" Type="http://schemas.openxmlformats.org/officeDocument/2006/relationships/image" Target="../media/image13.png"/><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notesSlide" Target="../notesSlides/notesSlide5.xml"/><Relationship Id="rId5" Type="http://schemas.openxmlformats.org/officeDocument/2006/relationships/tags" Target="../tags/tag18.xml"/><Relationship Id="rId15" Type="http://schemas.openxmlformats.org/officeDocument/2006/relationships/image" Target="../media/image12.png"/><Relationship Id="rId10" Type="http://schemas.openxmlformats.org/officeDocument/2006/relationships/slideLayout" Target="../slideLayouts/slideLayout1.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image" Target="../media/image14.emf"/><Relationship Id="rId18" Type="http://schemas.openxmlformats.org/officeDocument/2006/relationships/image" Target="../media/image19.png"/><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notesSlide" Target="../notesSlides/notesSlide6.xml"/><Relationship Id="rId17" Type="http://schemas.openxmlformats.org/officeDocument/2006/relationships/image" Target="../media/image18.emf"/><Relationship Id="rId2" Type="http://schemas.openxmlformats.org/officeDocument/2006/relationships/tags" Target="../tags/tag24.xml"/><Relationship Id="rId16" Type="http://schemas.openxmlformats.org/officeDocument/2006/relationships/image" Target="../media/image17.emf"/><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slideLayout" Target="../slideLayouts/slideLayout1.xml"/><Relationship Id="rId5" Type="http://schemas.openxmlformats.org/officeDocument/2006/relationships/tags" Target="../tags/tag27.xml"/><Relationship Id="rId15" Type="http://schemas.openxmlformats.org/officeDocument/2006/relationships/image" Target="../media/image16.emf"/><Relationship Id="rId10" Type="http://schemas.openxmlformats.org/officeDocument/2006/relationships/tags" Target="../tags/tag32.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image" Target="../media/image15.emf"/></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5.xml"/><Relationship Id="rId7" Type="http://schemas.openxmlformats.org/officeDocument/2006/relationships/tags" Target="../tags/tag39.xml"/><Relationship Id="rId12" Type="http://schemas.openxmlformats.org/officeDocument/2006/relationships/image" Target="../media/image22.emf"/><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11" Type="http://schemas.openxmlformats.org/officeDocument/2006/relationships/image" Target="../media/image21.emf"/><Relationship Id="rId5" Type="http://schemas.openxmlformats.org/officeDocument/2006/relationships/tags" Target="../tags/tag37.xml"/><Relationship Id="rId10" Type="http://schemas.openxmlformats.org/officeDocument/2006/relationships/image" Target="../media/image20.emf"/><Relationship Id="rId4" Type="http://schemas.openxmlformats.org/officeDocument/2006/relationships/tags" Target="../tags/tag36.xml"/><Relationship Id="rId9"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8" Type="http://schemas.openxmlformats.org/officeDocument/2006/relationships/tags" Target="../tags/tag47.xml"/><Relationship Id="rId13" Type="http://schemas.openxmlformats.org/officeDocument/2006/relationships/notesSlide" Target="../notesSlides/notesSlide8.xml"/><Relationship Id="rId18" Type="http://schemas.openxmlformats.org/officeDocument/2006/relationships/image" Target="../media/image27.emf"/><Relationship Id="rId3" Type="http://schemas.openxmlformats.org/officeDocument/2006/relationships/tags" Target="../tags/tag42.xml"/><Relationship Id="rId7" Type="http://schemas.openxmlformats.org/officeDocument/2006/relationships/tags" Target="../tags/tag46.xml"/><Relationship Id="rId12" Type="http://schemas.openxmlformats.org/officeDocument/2006/relationships/slideLayout" Target="../slideLayouts/slideLayout1.xml"/><Relationship Id="rId17" Type="http://schemas.openxmlformats.org/officeDocument/2006/relationships/image" Target="../media/image26.emf"/><Relationship Id="rId2" Type="http://schemas.openxmlformats.org/officeDocument/2006/relationships/tags" Target="../tags/tag41.xml"/><Relationship Id="rId16" Type="http://schemas.openxmlformats.org/officeDocument/2006/relationships/image" Target="../media/image25.emf"/><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tags" Target="../tags/tag50.xml"/><Relationship Id="rId5" Type="http://schemas.openxmlformats.org/officeDocument/2006/relationships/tags" Target="../tags/tag44.xml"/><Relationship Id="rId15" Type="http://schemas.openxmlformats.org/officeDocument/2006/relationships/image" Target="../media/image24.emf"/><Relationship Id="rId10" Type="http://schemas.openxmlformats.org/officeDocument/2006/relationships/tags" Target="../tags/tag49.xml"/><Relationship Id="rId19" Type="http://schemas.openxmlformats.org/officeDocument/2006/relationships/image" Target="../media/image28.png"/><Relationship Id="rId4" Type="http://schemas.openxmlformats.org/officeDocument/2006/relationships/tags" Target="../tags/tag43.xml"/><Relationship Id="rId9" Type="http://schemas.openxmlformats.org/officeDocument/2006/relationships/tags" Target="../tags/tag48.xml"/><Relationship Id="rId14" Type="http://schemas.openxmlformats.org/officeDocument/2006/relationships/image" Target="../media/image23.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srcRect/>
          <a:stretch>
            <a:fillRect/>
          </a:stretch>
        </a:blipFill>
        <a:effectLst/>
      </p:bgPr>
    </p:bg>
    <p:spTree>
      <p:nvGrpSpPr>
        <p:cNvPr id="1" name=""/>
        <p:cNvGrpSpPr/>
        <p:nvPr/>
      </p:nvGrpSpPr>
      <p:grpSpPr>
        <a:xfrm>
          <a:off x="0" y="0"/>
          <a:ext cx="0" cy="0"/>
          <a:chOff x="0" y="0"/>
          <a:chExt cx="0" cy="0"/>
        </a:xfrm>
      </p:grpSpPr>
      <p:sp>
        <p:nvSpPr>
          <p:cNvPr id="26628" name="Text Box 4"/>
          <p:cNvSpPr txBox="1">
            <a:spLocks noChangeArrowheads="1"/>
          </p:cNvSpPr>
          <p:nvPr/>
        </p:nvSpPr>
        <p:spPr bwMode="auto">
          <a:xfrm>
            <a:off x="0" y="2259250"/>
            <a:ext cx="12118598" cy="2613021"/>
          </a:xfrm>
          <a:prstGeom prst="rect">
            <a:avLst/>
          </a:prstGeom>
          <a:noFill/>
          <a:ln w="9525">
            <a:noFill/>
            <a:miter lim="800000"/>
          </a:ln>
          <a:effectLst>
            <a:prstShdw prst="shdw17" dist="17961" dir="2700000">
              <a:schemeClr val="accent1">
                <a:gamma/>
                <a:shade val="60000"/>
                <a:invGamma/>
              </a:schemeClr>
            </a:prstShdw>
          </a:effectLst>
        </p:spPr>
        <p:txBody>
          <a:bodyPr wrap="square" anchor="ctr">
            <a:noAutofit/>
          </a:bodyPr>
          <a:lstStyle/>
          <a:p>
            <a:pPr algn="ctr">
              <a:lnSpc>
                <a:spcPct val="150000"/>
              </a:lnSpc>
              <a:defRPr/>
            </a:pPr>
            <a:r>
              <a:rPr lang="zh-CN" altLang="en-US" sz="5400" b="1">
                <a:solidFill>
                  <a:schemeClr val="bg1"/>
                </a:solidFill>
                <a:latin typeface="微软雅黑" panose="020B0503020204020204" pitchFamily="34" charset="-122"/>
                <a:ea typeface="微软雅黑" panose="020B0503020204020204" pitchFamily="34" charset="-122"/>
              </a:rPr>
              <a:t>基于辐射特征重建的移动机器人源</a:t>
            </a:r>
          </a:p>
          <a:p>
            <a:pPr algn="ctr">
              <a:lnSpc>
                <a:spcPct val="150000"/>
              </a:lnSpc>
              <a:defRPr/>
            </a:pPr>
            <a:r>
              <a:rPr lang="zh-CN" altLang="en-US" sz="5400" b="1">
                <a:solidFill>
                  <a:schemeClr val="bg1"/>
                </a:solidFill>
                <a:latin typeface="微软雅黑" panose="020B0503020204020204" pitchFamily="34" charset="-122"/>
                <a:ea typeface="微软雅黑" panose="020B0503020204020204" pitchFamily="34" charset="-122"/>
              </a:rPr>
              <a:t>自动定位方法研究</a:t>
            </a:r>
          </a:p>
        </p:txBody>
      </p:sp>
      <p:sp>
        <p:nvSpPr>
          <p:cNvPr id="4" name="文本框 3"/>
          <p:cNvSpPr txBox="1"/>
          <p:nvPr/>
        </p:nvSpPr>
        <p:spPr>
          <a:xfrm>
            <a:off x="4747260" y="6583045"/>
            <a:ext cx="4064000" cy="368300"/>
          </a:xfrm>
          <a:prstGeom prst="rect">
            <a:avLst/>
          </a:prstGeom>
          <a:noFill/>
        </p:spPr>
        <p:txBody>
          <a:bodyPr wrap="square" rtlCol="0">
            <a:spAutoFit/>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13589">
        <p:fade/>
      </p:transition>
    </mc:Choice>
    <mc:Fallback xmlns="">
      <p:transition spd="med" advTm="13589">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仿真实验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10</a:t>
            </a:fld>
            <a:endParaRPr lang="zh-CN" altLang="en-US" sz="2400"/>
          </a:p>
        </p:txBody>
      </p:sp>
      <p:sp>
        <p:nvSpPr>
          <p:cNvPr id="6" name="文本框 5"/>
          <p:cNvSpPr txBox="1"/>
          <p:nvPr>
            <p:custDataLst>
              <p:tags r:id="rId1"/>
            </p:custDataLst>
          </p:nvPr>
        </p:nvSpPr>
        <p:spPr>
          <a:xfrm>
            <a:off x="417195" y="937260"/>
            <a:ext cx="6107430"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sym typeface="+mn-ea"/>
              </a:rPr>
              <a:t>两个放射源（相同活度）的路径规划与辐射场重建</a:t>
            </a:r>
            <a:endParaRPr lang="zh-CN" altLang="en-US" sz="2000">
              <a:latin typeface="微软雅黑" panose="020B0503020204020204" pitchFamily="34" charset="-122"/>
              <a:ea typeface="微软雅黑" panose="020B0503020204020204" pitchFamily="34" charset="-122"/>
            </a:endParaRPr>
          </a:p>
        </p:txBody>
      </p:sp>
      <p:pic>
        <p:nvPicPr>
          <p:cNvPr id="16" name="图片 16"/>
          <p:cNvPicPr>
            <a:picLocks noChangeAspect="1"/>
          </p:cNvPicPr>
          <p:nvPr>
            <p:custDataLst>
              <p:tags r:id="rId2"/>
            </p:custDataLst>
          </p:nvPr>
        </p:nvPicPr>
        <p:blipFill rotWithShape="1">
          <a:blip r:embed="rId13" cstate="print">
            <a:extLst>
              <a:ext uri="{28A0092B-C50C-407E-A947-70E740481C1C}">
                <a14:useLocalDpi xmlns:a14="http://schemas.microsoft.com/office/drawing/2010/main" val="0"/>
              </a:ext>
            </a:extLst>
          </a:blip>
          <a:srcRect l="2956" t="1974" r="8867" b="-1"/>
          <a:stretch>
            <a:fillRect/>
          </a:stretch>
        </p:blipFill>
        <p:spPr bwMode="auto">
          <a:xfrm>
            <a:off x="473075" y="1485265"/>
            <a:ext cx="3051175" cy="2539365"/>
          </a:xfrm>
          <a:prstGeom prst="rect">
            <a:avLst/>
          </a:prstGeom>
          <a:noFill/>
          <a:ln>
            <a:noFill/>
          </a:ln>
        </p:spPr>
      </p:pic>
      <p:pic>
        <p:nvPicPr>
          <p:cNvPr id="7" name="图片 7"/>
          <p:cNvPicPr>
            <a:picLocks noChangeAspect="1"/>
          </p:cNvPicPr>
          <p:nvPr>
            <p:custDataLst>
              <p:tags r:id="rId3"/>
            </p:custDataLst>
          </p:nvPr>
        </p:nvPicPr>
        <p:blipFill rotWithShape="1">
          <a:blip r:embed="rId14" cstate="print">
            <a:extLst>
              <a:ext uri="{28A0092B-C50C-407E-A947-70E740481C1C}">
                <a14:useLocalDpi xmlns:a14="http://schemas.microsoft.com/office/drawing/2010/main" val="0"/>
              </a:ext>
            </a:extLst>
          </a:blip>
          <a:srcRect l="1728" t="1974" r="7176"/>
          <a:stretch>
            <a:fillRect/>
          </a:stretch>
        </p:blipFill>
        <p:spPr bwMode="auto">
          <a:xfrm>
            <a:off x="3556000" y="1476375"/>
            <a:ext cx="3142615" cy="2538095"/>
          </a:xfrm>
          <a:prstGeom prst="rect">
            <a:avLst/>
          </a:prstGeom>
          <a:noFill/>
          <a:ln>
            <a:noFill/>
          </a:ln>
        </p:spPr>
      </p:pic>
      <p:pic>
        <p:nvPicPr>
          <p:cNvPr id="8" name="图片 3"/>
          <p:cNvPicPr>
            <a:picLocks noChangeAspect="1"/>
          </p:cNvPicPr>
          <p:nvPr>
            <p:custDataLst>
              <p:tags r:id="rId4"/>
            </p:custDataLst>
          </p:nvPr>
        </p:nvPicPr>
        <p:blipFill rotWithShape="1">
          <a:blip r:embed="rId15"/>
          <a:srcRect l="1479" t="2627" r="8621" b="4393"/>
          <a:stretch>
            <a:fillRect/>
          </a:stretch>
        </p:blipFill>
        <p:spPr bwMode="auto">
          <a:xfrm>
            <a:off x="358775" y="3907155"/>
            <a:ext cx="3197225" cy="2480310"/>
          </a:xfrm>
          <a:prstGeom prst="rect">
            <a:avLst/>
          </a:prstGeom>
          <a:ln>
            <a:noFill/>
          </a:ln>
        </p:spPr>
      </p:pic>
      <p:pic>
        <p:nvPicPr>
          <p:cNvPr id="17" name="图片 17"/>
          <p:cNvPicPr>
            <a:picLocks noChangeAspect="1"/>
          </p:cNvPicPr>
          <p:nvPr>
            <p:custDataLst>
              <p:tags r:id="rId5"/>
            </p:custDataLst>
          </p:nvPr>
        </p:nvPicPr>
        <p:blipFill rotWithShape="1">
          <a:blip r:embed="rId16"/>
          <a:srcRect l="1478" t="3286" r="8345" b="4732"/>
          <a:stretch>
            <a:fillRect/>
          </a:stretch>
        </p:blipFill>
        <p:spPr bwMode="auto">
          <a:xfrm>
            <a:off x="3679825" y="4004310"/>
            <a:ext cx="3197225" cy="2446655"/>
          </a:xfrm>
          <a:prstGeom prst="rect">
            <a:avLst/>
          </a:prstGeom>
          <a:ln>
            <a:noFill/>
          </a:ln>
        </p:spPr>
      </p:pic>
      <p:pic>
        <p:nvPicPr>
          <p:cNvPr id="43" name="图片 43"/>
          <p:cNvPicPr>
            <a:picLocks noChangeAspect="1"/>
          </p:cNvPicPr>
          <p:nvPr>
            <p:custDataLst>
              <p:tags r:id="rId6"/>
            </p:custDataLst>
          </p:nvPr>
        </p:nvPicPr>
        <p:blipFill rotWithShape="1">
          <a:blip r:embed="rId17" cstate="print">
            <a:extLst>
              <a:ext uri="{28A0092B-C50C-407E-A947-70E740481C1C}">
                <a14:useLocalDpi xmlns:a14="http://schemas.microsoft.com/office/drawing/2010/main" val="0"/>
              </a:ext>
            </a:extLst>
          </a:blip>
          <a:srcRect l="2633" t="2047" r="7175"/>
          <a:stretch>
            <a:fillRect/>
          </a:stretch>
        </p:blipFill>
        <p:spPr bwMode="auto">
          <a:xfrm>
            <a:off x="9180830" y="1447800"/>
            <a:ext cx="2947035" cy="2402205"/>
          </a:xfrm>
          <a:prstGeom prst="rect">
            <a:avLst/>
          </a:prstGeom>
          <a:noFill/>
          <a:ln>
            <a:noFill/>
          </a:ln>
        </p:spPr>
      </p:pic>
      <p:pic>
        <p:nvPicPr>
          <p:cNvPr id="44" name="图片 44"/>
          <p:cNvPicPr>
            <a:picLocks noChangeAspect="1"/>
          </p:cNvPicPr>
          <p:nvPr>
            <p:custDataLst>
              <p:tags r:id="rId7"/>
            </p:custDataLst>
          </p:nvPr>
        </p:nvPicPr>
        <p:blipFill rotWithShape="1">
          <a:blip r:embed="rId18"/>
          <a:srcRect l="1274" t="3213" r="7578" b="3858"/>
          <a:stretch>
            <a:fillRect/>
          </a:stretch>
        </p:blipFill>
        <p:spPr bwMode="auto">
          <a:xfrm>
            <a:off x="8221345" y="4097020"/>
            <a:ext cx="2971800" cy="2272030"/>
          </a:xfrm>
          <a:prstGeom prst="rect">
            <a:avLst/>
          </a:prstGeom>
          <a:ln>
            <a:noFill/>
          </a:ln>
        </p:spPr>
      </p:pic>
      <p:graphicFrame>
        <p:nvGraphicFramePr>
          <p:cNvPr id="9" name="对象 8"/>
          <p:cNvGraphicFramePr/>
          <p:nvPr>
            <p:custDataLst>
              <p:tags r:id="rId8"/>
            </p:custDataLst>
          </p:nvPr>
        </p:nvGraphicFramePr>
        <p:xfrm>
          <a:off x="6981190" y="1476375"/>
          <a:ext cx="2209165" cy="2186305"/>
        </p:xfrm>
        <a:graphic>
          <a:graphicData uri="http://schemas.openxmlformats.org/presentationml/2006/ole">
            <mc:AlternateContent xmlns:mc="http://schemas.openxmlformats.org/markup-compatibility/2006">
              <mc:Choice xmlns:v="urn:schemas-microsoft-com:vml" Requires="v">
                <p:oleObj r:id="rId19" imgW="2878455" imgH="2833370" progId="Visio.Drawing.15">
                  <p:embed/>
                </p:oleObj>
              </mc:Choice>
              <mc:Fallback>
                <p:oleObj r:id="rId19" imgW="2878455" imgH="2833370" progId="Visio.Drawing.15">
                  <p:embed/>
                  <p:pic>
                    <p:nvPicPr>
                      <p:cNvPr id="0" name="图片 9"/>
                      <p:cNvPicPr/>
                      <p:nvPr/>
                    </p:nvPicPr>
                    <p:blipFill>
                      <a:blip r:embed="rId20"/>
                      <a:stretch>
                        <a:fillRect/>
                      </a:stretch>
                    </p:blipFill>
                    <p:spPr>
                      <a:xfrm>
                        <a:off x="6981190" y="1476375"/>
                        <a:ext cx="2209165" cy="2186305"/>
                      </a:xfrm>
                      <a:prstGeom prst="rect">
                        <a:avLst/>
                      </a:prstGeom>
                    </p:spPr>
                  </p:pic>
                </p:oleObj>
              </mc:Fallback>
            </mc:AlternateContent>
          </a:graphicData>
        </a:graphic>
      </p:graphicFrame>
      <p:sp>
        <p:nvSpPr>
          <p:cNvPr id="25" name="矩形 24"/>
          <p:cNvSpPr/>
          <p:nvPr>
            <p:custDataLst>
              <p:tags r:id="rId9"/>
            </p:custDataLst>
          </p:nvPr>
        </p:nvSpPr>
        <p:spPr>
          <a:xfrm>
            <a:off x="6941820" y="949325"/>
            <a:ext cx="5187950" cy="5489575"/>
          </a:xfrm>
          <a:prstGeom prst="rect">
            <a:avLst/>
          </a:prstGeom>
          <a:noFill/>
          <a:ln w="19050">
            <a:solidFill>
              <a:srgbClr val="00B0F0"/>
            </a:solidFill>
            <a:prstDash val="sysDot"/>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custDataLst>
              <p:tags r:id="rId10"/>
            </p:custDataLst>
          </p:nvPr>
        </p:nvSpPr>
        <p:spPr>
          <a:xfrm>
            <a:off x="7145655" y="1086485"/>
            <a:ext cx="1349375" cy="398780"/>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相隔集中</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仿真实验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11</a:t>
            </a:fld>
            <a:endParaRPr lang="zh-CN" altLang="en-US" sz="2400"/>
          </a:p>
        </p:txBody>
      </p:sp>
      <p:sp>
        <p:nvSpPr>
          <p:cNvPr id="5" name="文本框 4"/>
          <p:cNvSpPr txBox="1"/>
          <p:nvPr>
            <p:custDataLst>
              <p:tags r:id="rId1"/>
            </p:custDataLst>
          </p:nvPr>
        </p:nvSpPr>
        <p:spPr>
          <a:xfrm>
            <a:off x="417195" y="937260"/>
            <a:ext cx="6107430"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sym typeface="+mn-ea"/>
              </a:rPr>
              <a:t>两个放射源（不同活度）的路径规划与辐射场重建</a:t>
            </a:r>
            <a:endParaRPr lang="zh-CN" altLang="en-US" sz="2000">
              <a:latin typeface="微软雅黑" panose="020B0503020204020204" pitchFamily="34" charset="-122"/>
              <a:ea typeface="微软雅黑" panose="020B0503020204020204" pitchFamily="34" charset="-122"/>
            </a:endParaRPr>
          </a:p>
        </p:txBody>
      </p:sp>
      <p:pic>
        <p:nvPicPr>
          <p:cNvPr id="9" name="图片 8"/>
          <p:cNvPicPr>
            <a:picLocks noChangeAspect="1"/>
          </p:cNvPicPr>
          <p:nvPr>
            <p:custDataLst>
              <p:tags r:id="rId2"/>
            </p:custDataLst>
          </p:nvPr>
        </p:nvPicPr>
        <p:blipFill rotWithShape="1">
          <a:blip r:embed="rId14" cstate="print">
            <a:extLst>
              <a:ext uri="{28A0092B-C50C-407E-A947-70E740481C1C}">
                <a14:useLocalDpi xmlns:a14="http://schemas.microsoft.com/office/drawing/2010/main" val="0"/>
              </a:ext>
            </a:extLst>
          </a:blip>
          <a:srcRect l="2468" t="1974" r="8657" b="-1"/>
          <a:stretch>
            <a:fillRect/>
          </a:stretch>
        </p:blipFill>
        <p:spPr bwMode="auto">
          <a:xfrm>
            <a:off x="3578225" y="1442720"/>
            <a:ext cx="2992120" cy="2477135"/>
          </a:xfrm>
          <a:prstGeom prst="rect">
            <a:avLst/>
          </a:prstGeom>
          <a:noFill/>
          <a:ln>
            <a:noFill/>
          </a:ln>
        </p:spPr>
      </p:pic>
      <p:pic>
        <p:nvPicPr>
          <p:cNvPr id="11" name="图片 11"/>
          <p:cNvPicPr>
            <a:picLocks noChangeAspect="1"/>
          </p:cNvPicPr>
          <p:nvPr>
            <p:custDataLst>
              <p:tags r:id="rId3"/>
            </p:custDataLst>
          </p:nvPr>
        </p:nvPicPr>
        <p:blipFill rotWithShape="1">
          <a:blip r:embed="rId15"/>
          <a:srcRect t="2957" r="8591" b="2738"/>
          <a:stretch>
            <a:fillRect/>
          </a:stretch>
        </p:blipFill>
        <p:spPr bwMode="auto">
          <a:xfrm>
            <a:off x="7402195" y="1443355"/>
            <a:ext cx="3128645" cy="2421255"/>
          </a:xfrm>
          <a:prstGeom prst="rect">
            <a:avLst/>
          </a:prstGeom>
          <a:ln>
            <a:noFill/>
          </a:ln>
        </p:spPr>
      </p:pic>
      <p:graphicFrame>
        <p:nvGraphicFramePr>
          <p:cNvPr id="10" name="对象 9"/>
          <p:cNvGraphicFramePr/>
          <p:nvPr>
            <p:custDataLst>
              <p:tags r:id="rId4"/>
            </p:custDataLst>
          </p:nvPr>
        </p:nvGraphicFramePr>
        <p:xfrm>
          <a:off x="625475" y="3823970"/>
          <a:ext cx="2858135" cy="2839720"/>
        </p:xfrm>
        <a:graphic>
          <a:graphicData uri="http://schemas.openxmlformats.org/presentationml/2006/ole">
            <mc:AlternateContent xmlns:mc="http://schemas.openxmlformats.org/markup-compatibility/2006">
              <mc:Choice xmlns:v="urn:schemas-microsoft-com:vml" Requires="v">
                <p:oleObj r:id="rId16" imgW="2878455" imgH="2833370" progId="Visio.Drawing.15">
                  <p:embed/>
                </p:oleObj>
              </mc:Choice>
              <mc:Fallback>
                <p:oleObj r:id="rId16" imgW="2878455" imgH="2833370" progId="Visio.Drawing.15">
                  <p:embed/>
                  <p:pic>
                    <p:nvPicPr>
                      <p:cNvPr id="0" name="图片 11"/>
                      <p:cNvPicPr/>
                      <p:nvPr/>
                    </p:nvPicPr>
                    <p:blipFill>
                      <a:blip r:embed="rId17"/>
                      <a:stretch>
                        <a:fillRect/>
                      </a:stretch>
                    </p:blipFill>
                    <p:spPr>
                      <a:xfrm>
                        <a:off x="625475" y="3823970"/>
                        <a:ext cx="2858135" cy="2839720"/>
                      </a:xfrm>
                      <a:prstGeom prst="rect">
                        <a:avLst/>
                      </a:prstGeom>
                    </p:spPr>
                  </p:pic>
                </p:oleObj>
              </mc:Fallback>
            </mc:AlternateContent>
          </a:graphicData>
        </a:graphic>
      </p:graphicFrame>
      <p:pic>
        <p:nvPicPr>
          <p:cNvPr id="18" name="图片 18"/>
          <p:cNvPicPr>
            <a:picLocks noChangeAspect="1"/>
          </p:cNvPicPr>
          <p:nvPr>
            <p:custDataLst>
              <p:tags r:id="rId5"/>
            </p:custDataLst>
          </p:nvPr>
        </p:nvPicPr>
        <p:blipFill rotWithShape="1">
          <a:blip r:embed="rId18" cstate="print">
            <a:extLst>
              <a:ext uri="{28A0092B-C50C-407E-A947-70E740481C1C}">
                <a14:useLocalDpi xmlns:a14="http://schemas.microsoft.com/office/drawing/2010/main" val="0"/>
              </a:ext>
            </a:extLst>
          </a:blip>
          <a:srcRect l="2469" t="2302" r="8656" b="1"/>
          <a:stretch>
            <a:fillRect/>
          </a:stretch>
        </p:blipFill>
        <p:spPr bwMode="auto">
          <a:xfrm>
            <a:off x="3549650" y="3920490"/>
            <a:ext cx="3034030" cy="2502535"/>
          </a:xfrm>
          <a:prstGeom prst="rect">
            <a:avLst/>
          </a:prstGeom>
          <a:noFill/>
          <a:ln>
            <a:noFill/>
          </a:ln>
        </p:spPr>
      </p:pic>
      <p:pic>
        <p:nvPicPr>
          <p:cNvPr id="19" name="图片 19"/>
          <p:cNvPicPr>
            <a:picLocks noChangeAspect="1"/>
          </p:cNvPicPr>
          <p:nvPr>
            <p:custDataLst>
              <p:tags r:id="rId6"/>
            </p:custDataLst>
          </p:nvPr>
        </p:nvPicPr>
        <p:blipFill rotWithShape="1">
          <a:blip r:embed="rId19"/>
          <a:srcRect t="2955" r="8837" b="4382"/>
          <a:stretch>
            <a:fillRect/>
          </a:stretch>
        </p:blipFill>
        <p:spPr bwMode="auto">
          <a:xfrm>
            <a:off x="7325995" y="3968115"/>
            <a:ext cx="3203575" cy="2442210"/>
          </a:xfrm>
          <a:prstGeom prst="rect">
            <a:avLst/>
          </a:prstGeom>
          <a:ln>
            <a:noFill/>
          </a:ln>
        </p:spPr>
      </p:pic>
      <p:graphicFrame>
        <p:nvGraphicFramePr>
          <p:cNvPr id="13" name="对象 12"/>
          <p:cNvGraphicFramePr/>
          <p:nvPr>
            <p:custDataLst>
              <p:tags r:id="rId7"/>
            </p:custDataLst>
          </p:nvPr>
        </p:nvGraphicFramePr>
        <p:xfrm>
          <a:off x="615950" y="1306195"/>
          <a:ext cx="2867025" cy="2661920"/>
        </p:xfrm>
        <a:graphic>
          <a:graphicData uri="http://schemas.openxmlformats.org/presentationml/2006/ole">
            <mc:AlternateContent xmlns:mc="http://schemas.openxmlformats.org/markup-compatibility/2006">
              <mc:Choice xmlns:v="urn:schemas-microsoft-com:vml" Requires="v">
                <p:oleObj r:id="rId20" imgW="2878455" imgH="2833370" progId="Visio.Drawing.15">
                  <p:embed/>
                </p:oleObj>
              </mc:Choice>
              <mc:Fallback>
                <p:oleObj r:id="rId20" imgW="2878455" imgH="2833370" progId="Visio.Drawing.15">
                  <p:embed/>
                  <p:pic>
                    <p:nvPicPr>
                      <p:cNvPr id="0" name="图片 13"/>
                      <p:cNvPicPr/>
                      <p:nvPr/>
                    </p:nvPicPr>
                    <p:blipFill>
                      <a:blip r:embed="rId21"/>
                      <a:stretch>
                        <a:fillRect/>
                      </a:stretch>
                    </p:blipFill>
                    <p:spPr>
                      <a:xfrm>
                        <a:off x="615950" y="1306195"/>
                        <a:ext cx="2867025" cy="2661920"/>
                      </a:xfrm>
                      <a:prstGeom prst="rect">
                        <a:avLst/>
                      </a:prstGeom>
                    </p:spPr>
                  </p:pic>
                </p:oleObj>
              </mc:Fallback>
            </mc:AlternateContent>
          </a:graphicData>
        </a:graphic>
      </p:graphicFrame>
      <p:sp>
        <p:nvSpPr>
          <p:cNvPr id="15" name="左右箭头 14"/>
          <p:cNvSpPr/>
          <p:nvPr>
            <p:custDataLst>
              <p:tags r:id="rId8"/>
            </p:custDataLst>
          </p:nvPr>
        </p:nvSpPr>
        <p:spPr>
          <a:xfrm>
            <a:off x="6734810" y="2529205"/>
            <a:ext cx="502920" cy="304800"/>
          </a:xfrm>
          <a:prstGeom prst="lef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6" name="左右箭头 15"/>
          <p:cNvSpPr/>
          <p:nvPr>
            <p:custDataLst>
              <p:tags r:id="rId9"/>
            </p:custDataLst>
          </p:nvPr>
        </p:nvSpPr>
        <p:spPr>
          <a:xfrm>
            <a:off x="6736715" y="5019040"/>
            <a:ext cx="502920" cy="304800"/>
          </a:xfrm>
          <a:prstGeom prst="lef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7" name="文本框 16"/>
          <p:cNvSpPr txBox="1"/>
          <p:nvPr>
            <p:custDataLst>
              <p:tags r:id="rId10"/>
            </p:custDataLst>
          </p:nvPr>
        </p:nvSpPr>
        <p:spPr>
          <a:xfrm>
            <a:off x="10695305" y="2435225"/>
            <a:ext cx="1349375" cy="398780"/>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相隔分散</a:t>
            </a:r>
          </a:p>
        </p:txBody>
      </p:sp>
      <p:sp>
        <p:nvSpPr>
          <p:cNvPr id="20" name="文本框 19"/>
          <p:cNvSpPr txBox="1"/>
          <p:nvPr>
            <p:custDataLst>
              <p:tags r:id="rId11"/>
            </p:custDataLst>
          </p:nvPr>
        </p:nvSpPr>
        <p:spPr>
          <a:xfrm>
            <a:off x="10695305" y="5019040"/>
            <a:ext cx="1349375" cy="398780"/>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相隔集中</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真实实验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12</a:t>
            </a:fld>
            <a:endParaRPr lang="zh-CN" altLang="en-US" sz="2400"/>
          </a:p>
        </p:txBody>
      </p:sp>
      <p:pic>
        <p:nvPicPr>
          <p:cNvPr id="22" name="图片 22"/>
          <p:cNvPicPr>
            <a:picLocks noChangeAspect="1"/>
          </p:cNvPicPr>
          <p:nvPr>
            <p:custDataLst>
              <p:tags r:id="rId1"/>
            </p:custDataLst>
          </p:nvPr>
        </p:nvPicPr>
        <p:blipFill rotWithShape="1">
          <a:blip r:embed="rId10" cstate="print">
            <a:extLst>
              <a:ext uri="{28A0092B-C50C-407E-A947-70E740481C1C}">
                <a14:useLocalDpi xmlns:a14="http://schemas.microsoft.com/office/drawing/2010/main" val="0"/>
              </a:ext>
            </a:extLst>
          </a:blip>
          <a:srcRect l="3234" t="2350" r="6854" b="-14"/>
          <a:stretch>
            <a:fillRect/>
          </a:stretch>
        </p:blipFill>
        <p:spPr bwMode="auto">
          <a:xfrm>
            <a:off x="1035685" y="3725545"/>
            <a:ext cx="3270885" cy="2660650"/>
          </a:xfrm>
          <a:prstGeom prst="rect">
            <a:avLst/>
          </a:prstGeom>
          <a:noFill/>
          <a:ln>
            <a:noFill/>
          </a:ln>
        </p:spPr>
      </p:pic>
      <p:pic>
        <p:nvPicPr>
          <p:cNvPr id="20" name="图片 20"/>
          <p:cNvPicPr>
            <a:picLocks noChangeAspect="1"/>
          </p:cNvPicPr>
          <p:nvPr>
            <p:custDataLst>
              <p:tags r:id="rId2"/>
            </p:custDataLst>
          </p:nvPr>
        </p:nvPicPr>
        <p:blipFill rotWithShape="1">
          <a:blip r:embed="rId11"/>
          <a:srcRect t="3437" r="7990" b="3204"/>
          <a:stretch>
            <a:fillRect/>
          </a:stretch>
        </p:blipFill>
        <p:spPr bwMode="auto">
          <a:xfrm>
            <a:off x="5674360" y="3732530"/>
            <a:ext cx="3477895" cy="2647315"/>
          </a:xfrm>
          <a:prstGeom prst="rect">
            <a:avLst/>
          </a:prstGeom>
          <a:ln>
            <a:noFill/>
          </a:ln>
        </p:spPr>
      </p:pic>
      <p:sp>
        <p:nvSpPr>
          <p:cNvPr id="7" name="文本框 6"/>
          <p:cNvSpPr txBox="1"/>
          <p:nvPr>
            <p:custDataLst>
              <p:tags r:id="rId3"/>
            </p:custDataLst>
          </p:nvPr>
        </p:nvSpPr>
        <p:spPr>
          <a:xfrm>
            <a:off x="417195" y="937260"/>
            <a:ext cx="3023870" cy="438785"/>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rPr>
              <a:t>单个放射源定位真实实验</a:t>
            </a:r>
          </a:p>
        </p:txBody>
      </p:sp>
      <p:sp>
        <p:nvSpPr>
          <p:cNvPr id="16" name="左右箭头 15"/>
          <p:cNvSpPr/>
          <p:nvPr>
            <p:custDataLst>
              <p:tags r:id="rId4"/>
            </p:custDataLst>
          </p:nvPr>
        </p:nvSpPr>
        <p:spPr>
          <a:xfrm>
            <a:off x="4817745" y="4904105"/>
            <a:ext cx="502920" cy="304800"/>
          </a:xfrm>
          <a:prstGeom prst="lef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8" name="文本框 7"/>
          <p:cNvSpPr txBox="1"/>
          <p:nvPr>
            <p:custDataLst>
              <p:tags r:id="rId5"/>
            </p:custDataLst>
          </p:nvPr>
        </p:nvSpPr>
        <p:spPr>
          <a:xfrm>
            <a:off x="9505950" y="4810125"/>
            <a:ext cx="1875790" cy="706755"/>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定位精度约</a:t>
            </a:r>
            <a:r>
              <a:rPr lang="en-US" altLang="zh-CN" sz="2000" b="1">
                <a:latin typeface="微软雅黑" panose="020B0503020204020204" pitchFamily="34" charset="-122"/>
                <a:ea typeface="微软雅黑" panose="020B0503020204020204" pitchFamily="34" charset="-122"/>
              </a:rPr>
              <a:t>0.3m</a:t>
            </a:r>
          </a:p>
        </p:txBody>
      </p:sp>
      <p:graphicFrame>
        <p:nvGraphicFramePr>
          <p:cNvPr id="5" name="对象 4"/>
          <p:cNvGraphicFramePr/>
          <p:nvPr>
            <p:custDataLst>
              <p:tags r:id="rId6"/>
            </p:custDataLst>
          </p:nvPr>
        </p:nvGraphicFramePr>
        <p:xfrm>
          <a:off x="3074670" y="1466850"/>
          <a:ext cx="5906135" cy="2231390"/>
        </p:xfrm>
        <a:graphic>
          <a:graphicData uri="http://schemas.openxmlformats.org/presentationml/2006/ole">
            <mc:AlternateContent xmlns:mc="http://schemas.openxmlformats.org/markup-compatibility/2006">
              <mc:Choice xmlns:v="urn:schemas-microsoft-com:vml" Requires="v">
                <p:oleObj r:id="rId12" imgW="4231005" imgH="1423035" progId="Visio.Drawing.15">
                  <p:embed/>
                </p:oleObj>
              </mc:Choice>
              <mc:Fallback>
                <p:oleObj r:id="rId12" imgW="4231005" imgH="1423035" progId="Visio.Drawing.15">
                  <p:embed/>
                  <p:pic>
                    <p:nvPicPr>
                      <p:cNvPr id="0" name="图片 8"/>
                      <p:cNvPicPr/>
                      <p:nvPr/>
                    </p:nvPicPr>
                    <p:blipFill>
                      <a:blip r:embed="rId13"/>
                      <a:stretch>
                        <a:fillRect/>
                      </a:stretch>
                    </p:blipFill>
                    <p:spPr>
                      <a:xfrm>
                        <a:off x="3074670" y="1466850"/>
                        <a:ext cx="5906135" cy="2231390"/>
                      </a:xfrm>
                      <a:prstGeom prst="rect">
                        <a:avLst/>
                      </a:prstGeom>
                    </p:spPr>
                  </p:pic>
                </p:oleObj>
              </mc:Fallback>
            </mc:AlternateContent>
          </a:graphicData>
        </a:graphic>
      </p:graphicFrame>
      <p:sp>
        <p:nvSpPr>
          <p:cNvPr id="25" name="矩形 24"/>
          <p:cNvSpPr/>
          <p:nvPr>
            <p:custDataLst>
              <p:tags r:id="rId7"/>
            </p:custDataLst>
          </p:nvPr>
        </p:nvSpPr>
        <p:spPr>
          <a:xfrm>
            <a:off x="926465" y="3698240"/>
            <a:ext cx="10557510" cy="2945765"/>
          </a:xfrm>
          <a:prstGeom prst="rect">
            <a:avLst/>
          </a:prstGeom>
          <a:noFill/>
          <a:ln w="19050">
            <a:solidFill>
              <a:srgbClr val="00B0F0"/>
            </a:solidFill>
            <a:prstDash val="sysDot"/>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总结与下一阶段规划</a:t>
            </a:r>
          </a:p>
        </p:txBody>
      </p:sp>
      <p:sp>
        <p:nvSpPr>
          <p:cNvPr id="2" name="文本框 1"/>
          <p:cNvSpPr txBox="1"/>
          <p:nvPr/>
        </p:nvSpPr>
        <p:spPr>
          <a:xfrm>
            <a:off x="11612245" y="6360632"/>
            <a:ext cx="356188" cy="461665"/>
          </a:xfrm>
          <a:prstGeom prst="rect">
            <a:avLst/>
          </a:prstGeom>
          <a:noFill/>
        </p:spPr>
        <p:txBody>
          <a:bodyPr wrap="none" rtlCol="0">
            <a:spAutoFit/>
          </a:bodyPr>
          <a:lstStyle/>
          <a:p>
            <a:fld id="{97CAC968-A556-4A77-BF73-0B757962834C}" type="slidenum">
              <a:rPr lang="zh-CN" altLang="en-US" sz="2400" smtClean="0"/>
              <a:t>13</a:t>
            </a:fld>
            <a:endParaRPr lang="zh-CN" altLang="en-US" sz="2400"/>
          </a:p>
        </p:txBody>
      </p:sp>
      <p:sp>
        <p:nvSpPr>
          <p:cNvPr id="8" name="文本框 7"/>
          <p:cNvSpPr txBox="1"/>
          <p:nvPr/>
        </p:nvSpPr>
        <p:spPr>
          <a:xfrm>
            <a:off x="683895" y="1125855"/>
            <a:ext cx="1835785" cy="398780"/>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论文总结</a:t>
            </a:r>
          </a:p>
        </p:txBody>
      </p:sp>
      <p:sp>
        <p:nvSpPr>
          <p:cNvPr id="10" name="文本框 9"/>
          <p:cNvSpPr txBox="1"/>
          <p:nvPr/>
        </p:nvSpPr>
        <p:spPr>
          <a:xfrm>
            <a:off x="678815" y="3622040"/>
            <a:ext cx="1840865" cy="398780"/>
          </a:xfrm>
          <a:prstGeom prst="rect">
            <a:avLst/>
          </a:prstGeom>
          <a:solidFill>
            <a:schemeClr val="accent4">
              <a:lumMod val="20000"/>
              <a:lumOff val="80000"/>
            </a:schemeClr>
          </a:solidFill>
        </p:spPr>
        <p:txBody>
          <a:bodyPr wrap="square">
            <a:spAutoFit/>
          </a:bodyPr>
          <a:lstStyle/>
          <a:p>
            <a:pPr lvl="0" algn="l">
              <a:buClrTx/>
              <a:buSzTx/>
              <a:buFontTx/>
            </a:pPr>
            <a:r>
              <a:rPr lang="zh-CN" altLang="en-US" sz="2000" b="1">
                <a:latin typeface="微软雅黑" panose="020B0503020204020204" pitchFamily="34" charset="-122"/>
                <a:ea typeface="微软雅黑" panose="020B0503020204020204" pitchFamily="34" charset="-122"/>
                <a:sym typeface="+mn-ea"/>
              </a:rPr>
              <a:t>下一阶段规划</a:t>
            </a:r>
          </a:p>
        </p:txBody>
      </p:sp>
      <p:sp>
        <p:nvSpPr>
          <p:cNvPr id="11" name="文本框 10"/>
          <p:cNvSpPr txBox="1"/>
          <p:nvPr/>
        </p:nvSpPr>
        <p:spPr>
          <a:xfrm>
            <a:off x="2874010" y="1605516"/>
            <a:ext cx="7764145" cy="1599565"/>
          </a:xfrm>
          <a:prstGeom prst="rect">
            <a:avLst/>
          </a:prstGeom>
          <a:noFill/>
          <a:ln w="9525">
            <a:noFill/>
          </a:ln>
        </p:spPr>
        <p:txBody>
          <a:bodyPr wrap="square">
            <a:spAutoFit/>
          </a:bodyPr>
          <a:lstStyle/>
          <a:p>
            <a:pPr marL="0" indent="0" algn="just" eaLnBrk="1" latinLnBrk="0" hangingPunct="1">
              <a:lnSpc>
                <a:spcPct val="130000"/>
              </a:lnSpc>
              <a:spcAft>
                <a:spcPts val="1200"/>
              </a:spcAft>
              <a:buClr>
                <a:srgbClr val="00B0F0"/>
              </a:buClr>
              <a:buSzTx/>
              <a:buFont typeface="Wingdings" panose="05000000000000000000" pitchFamily="2" charset="2"/>
              <a:buChar char="n"/>
            </a:pPr>
            <a:r>
              <a:rPr lang="en-US" altLang="zh-CN" sz="2000" b="1">
                <a:latin typeface="微软雅黑" panose="020B0503020204020204" pitchFamily="34" charset="-122"/>
                <a:ea typeface="微软雅黑" panose="020B0503020204020204" pitchFamily="34" charset="-122"/>
              </a:rPr>
              <a:t>  </a:t>
            </a:r>
            <a:r>
              <a:rPr lang="zh-CN" altLang="zh-CN" sz="2000" b="1">
                <a:latin typeface="微软雅黑" panose="020B0503020204020204" pitchFamily="34" charset="-122"/>
                <a:ea typeface="微软雅黑" panose="020B0503020204020204" pitchFamily="34" charset="-122"/>
              </a:rPr>
              <a:t>算法需要提前设置阈值，即需要源活度作为先验信息</a:t>
            </a:r>
            <a:endParaRPr lang="en-US" altLang="zh-CN" sz="2000" b="1">
              <a:latin typeface="微软雅黑" panose="020B0503020204020204" pitchFamily="34" charset="-122"/>
              <a:ea typeface="微软雅黑" panose="020B0503020204020204" pitchFamily="34" charset="-122"/>
            </a:endParaRPr>
          </a:p>
          <a:p>
            <a:pPr marL="342900" indent="-342900" algn="just" eaLnBrk="1" latinLnBrk="0" hangingPunct="1">
              <a:lnSpc>
                <a:spcPct val="130000"/>
              </a:lnSpc>
              <a:spcAft>
                <a:spcPts val="1200"/>
              </a:spcAft>
              <a:buClr>
                <a:srgbClr val="00B0F0"/>
              </a:buClr>
              <a:buSzTx/>
              <a:buFont typeface="Wingdings" panose="05000000000000000000" pitchFamily="2" charset="2"/>
              <a:buChar char="n"/>
            </a:pPr>
            <a:r>
              <a:rPr lang="zh-CN" altLang="en-US" sz="2000" b="1">
                <a:latin typeface="微软雅黑" panose="020B0503020204020204" pitchFamily="34" charset="-122"/>
                <a:ea typeface="微软雅黑" panose="020B0503020204020204" pitchFamily="34" charset="-122"/>
              </a:rPr>
              <a:t>算法还需要进一步完善以解决算法在障碍物环境下的源定位</a:t>
            </a:r>
          </a:p>
          <a:p>
            <a:pPr marL="342900" indent="-342900" algn="just" eaLnBrk="1" latinLnBrk="0" hangingPunct="1">
              <a:lnSpc>
                <a:spcPct val="130000"/>
              </a:lnSpc>
              <a:spcAft>
                <a:spcPts val="1200"/>
              </a:spcAft>
              <a:buClr>
                <a:srgbClr val="00B0F0"/>
              </a:buClr>
              <a:buSzTx/>
              <a:buFont typeface="Wingdings" panose="05000000000000000000" pitchFamily="2" charset="2"/>
              <a:buChar char="n"/>
            </a:pPr>
            <a:r>
              <a:rPr lang="zh-CN" altLang="en-US" sz="2000" b="1">
                <a:latin typeface="微软雅黑" panose="020B0503020204020204" pitchFamily="34" charset="-122"/>
                <a:ea typeface="微软雅黑" panose="020B0503020204020204" pitchFamily="34" charset="-122"/>
              </a:rPr>
              <a:t>算法更加适用于阵列探测器或伽马相机</a:t>
            </a:r>
          </a:p>
        </p:txBody>
      </p:sp>
      <p:sp>
        <p:nvSpPr>
          <p:cNvPr id="14" name="文本框 13"/>
          <p:cNvSpPr txBox="1"/>
          <p:nvPr/>
        </p:nvSpPr>
        <p:spPr>
          <a:xfrm>
            <a:off x="679394" y="4122021"/>
            <a:ext cx="10932851" cy="891540"/>
          </a:xfrm>
          <a:prstGeom prst="rect">
            <a:avLst/>
          </a:prstGeom>
          <a:noFill/>
        </p:spPr>
        <p:txBody>
          <a:bodyPr wrap="square">
            <a:spAutoFit/>
          </a:bodyPr>
          <a:lstStyle/>
          <a:p>
            <a:pPr>
              <a:lnSpc>
                <a:spcPct val="130000"/>
              </a:lnSpc>
            </a:pPr>
            <a:r>
              <a:rPr lang="zh-CN" altLang="en-US" sz="2000" b="1">
                <a:latin typeface="微软雅黑" panose="020B0503020204020204" pitchFamily="34" charset="-122"/>
                <a:ea typeface="微软雅黑" panose="020B0503020204020204" pitchFamily="34" charset="-122"/>
              </a:rPr>
              <a:t>重建三维辐射特征地图</a:t>
            </a:r>
            <a:r>
              <a:rPr lang="zh-CN" altLang="en-US" sz="2000">
                <a:latin typeface="微软雅黑" panose="020B0503020204020204" pitchFamily="34" charset="-122"/>
                <a:ea typeface="微软雅黑" panose="020B0503020204020204" pitchFamily="34" charset="-122"/>
              </a:rPr>
              <a:t>：将在三维无障碍物空间中仿真获得的辐射数据与点云地图相融合，从而获得三维辐射剂量率分布图。</a:t>
            </a:r>
          </a:p>
        </p:txBody>
      </p:sp>
      <p:sp>
        <p:nvSpPr>
          <p:cNvPr id="3" name="文本框 2"/>
          <p:cNvSpPr txBox="1"/>
          <p:nvPr>
            <p:custDataLst>
              <p:tags r:id="rId1"/>
            </p:custDataLst>
          </p:nvPr>
        </p:nvSpPr>
        <p:spPr>
          <a:xfrm>
            <a:off x="2874010" y="5061186"/>
            <a:ext cx="7764145" cy="1045210"/>
          </a:xfrm>
          <a:prstGeom prst="rect">
            <a:avLst/>
          </a:prstGeom>
          <a:noFill/>
          <a:ln w="9525">
            <a:noFill/>
          </a:ln>
        </p:spPr>
        <p:txBody>
          <a:bodyPr wrap="square">
            <a:spAutoFit/>
          </a:bodyPr>
          <a:lstStyle/>
          <a:p>
            <a:pPr marL="342900" indent="-342900" algn="just" eaLnBrk="1" latinLnBrk="0" hangingPunct="1">
              <a:lnSpc>
                <a:spcPct val="130000"/>
              </a:lnSpc>
              <a:spcAft>
                <a:spcPts val="1200"/>
              </a:spcAft>
              <a:buClr>
                <a:srgbClr val="00B0F0"/>
              </a:buClr>
              <a:buSzTx/>
              <a:buFont typeface="Wingdings" panose="05000000000000000000" pitchFamily="2" charset="2"/>
              <a:buChar char="n"/>
            </a:pPr>
            <a:r>
              <a:rPr lang="zh-CN" altLang="zh-CN" sz="2000" b="1">
                <a:latin typeface="微软雅黑" panose="020B0503020204020204" pitchFamily="34" charset="-122"/>
                <a:ea typeface="微软雅黑" panose="020B0503020204020204" pitchFamily="34" charset="-122"/>
              </a:rPr>
              <a:t>拟采用</a:t>
            </a:r>
            <a:r>
              <a:rPr lang="en-US" altLang="zh-CN" sz="2000" b="1">
                <a:solidFill>
                  <a:srgbClr val="FF0000"/>
                </a:solidFill>
                <a:latin typeface="微软雅黑" panose="020B0503020204020204" pitchFamily="34" charset="-122"/>
                <a:ea typeface="微软雅黑" panose="020B0503020204020204" pitchFamily="34" charset="-122"/>
              </a:rPr>
              <a:t>BP</a:t>
            </a:r>
            <a:r>
              <a:rPr lang="zh-CN" altLang="en-US" sz="2000" b="1">
                <a:solidFill>
                  <a:srgbClr val="FF0000"/>
                </a:solidFill>
                <a:latin typeface="微软雅黑" panose="020B0503020204020204" pitchFamily="34" charset="-122"/>
                <a:ea typeface="微软雅黑" panose="020B0503020204020204" pitchFamily="34" charset="-122"/>
              </a:rPr>
              <a:t>神经网络</a:t>
            </a:r>
            <a:r>
              <a:rPr lang="zh-CN" altLang="en-US" sz="2000" b="1">
                <a:latin typeface="微软雅黑" panose="020B0503020204020204" pitchFamily="34" charset="-122"/>
                <a:ea typeface="微软雅黑" panose="020B0503020204020204" pitchFamily="34" charset="-122"/>
              </a:rPr>
              <a:t>以稀疏三维辐射数据重建三维辐射场</a:t>
            </a:r>
            <a:endParaRPr lang="en-US" altLang="zh-CN" sz="2000" b="1">
              <a:latin typeface="微软雅黑" panose="020B0503020204020204" pitchFamily="34" charset="-122"/>
              <a:ea typeface="微软雅黑" panose="020B0503020204020204" pitchFamily="34" charset="-122"/>
            </a:endParaRPr>
          </a:p>
          <a:p>
            <a:pPr marL="342900" indent="-342900" algn="just" eaLnBrk="1" latinLnBrk="0" hangingPunct="1">
              <a:lnSpc>
                <a:spcPct val="130000"/>
              </a:lnSpc>
              <a:spcAft>
                <a:spcPts val="1200"/>
              </a:spcAft>
              <a:buClr>
                <a:srgbClr val="FF0000"/>
              </a:buClr>
              <a:buSzTx/>
              <a:buFont typeface="Wingdings" panose="05000000000000000000" pitchFamily="2" charset="2"/>
              <a:buChar char="n"/>
            </a:pPr>
            <a:r>
              <a:rPr lang="zh-CN" altLang="en-US" sz="2000" b="1">
                <a:latin typeface="微软雅黑" panose="020B0503020204020204" pitchFamily="34" charset="-122"/>
                <a:ea typeface="微软雅黑" panose="020B0503020204020204" pitchFamily="34" charset="-122"/>
              </a:rPr>
              <a:t>三维辐射场与三维点云地图相融合</a:t>
            </a:r>
          </a:p>
        </p:txBody>
      </p:sp>
    </p:spTree>
  </p:cSld>
  <p:clrMapOvr>
    <a:masterClrMapping/>
  </p:clrMapOvr>
  <mc:AlternateContent xmlns:mc="http://schemas.openxmlformats.org/markup-compatibility/2006" xmlns:p14="http://schemas.microsoft.com/office/powerpoint/2010/main">
    <mc:Choice Requires="p14">
      <p:transition spd="med" p14:dur="700" advTm="66790">
        <p:fade/>
      </p:transition>
    </mc:Choice>
    <mc:Fallback xmlns="">
      <p:transition spd="med" advTm="6679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srcRect/>
          <a:stretch>
            <a:fillRect/>
          </a:stretch>
        </a:blipFill>
        <a:effectLst/>
      </p:bgPr>
    </p:bg>
    <p:spTree>
      <p:nvGrpSpPr>
        <p:cNvPr id="1" name=""/>
        <p:cNvGrpSpPr/>
        <p:nvPr/>
      </p:nvGrpSpPr>
      <p:grpSpPr>
        <a:xfrm>
          <a:off x="0" y="0"/>
          <a:ext cx="0" cy="0"/>
          <a:chOff x="0" y="0"/>
          <a:chExt cx="0" cy="0"/>
        </a:xfrm>
      </p:grpSpPr>
      <p:sp>
        <p:nvSpPr>
          <p:cNvPr id="26628" name="Text Box 4"/>
          <p:cNvSpPr txBox="1">
            <a:spLocks noChangeArrowheads="1"/>
          </p:cNvSpPr>
          <p:nvPr/>
        </p:nvSpPr>
        <p:spPr bwMode="auto">
          <a:xfrm>
            <a:off x="4241050" y="2850288"/>
            <a:ext cx="3230880" cy="1198880"/>
          </a:xfrm>
          <a:prstGeom prst="rect">
            <a:avLst/>
          </a:prstGeom>
          <a:noFill/>
          <a:ln w="9525">
            <a:noFill/>
            <a:miter lim="800000"/>
          </a:ln>
          <a:effectLst>
            <a:prstShdw prst="shdw17" dist="17961" dir="2700000">
              <a:schemeClr val="accent1">
                <a:gamma/>
                <a:shade val="60000"/>
                <a:invGamma/>
              </a:schemeClr>
            </a:prstShdw>
          </a:effectLst>
        </p:spPr>
        <p:txBody>
          <a:bodyPr wrap="none">
            <a:spAutoFit/>
          </a:bodyPr>
          <a:lstStyle/>
          <a:p>
            <a:pPr marL="0" marR="0" lvl="0" indent="0" algn="ctr" defTabSz="914400" rtl="0" eaLnBrk="1" fontAlgn="base" latinLnBrk="0" hangingPunct="1">
              <a:lnSpc>
                <a:spcPct val="150000"/>
              </a:lnSpc>
              <a:spcBef>
                <a:spcPct val="0"/>
              </a:spcBef>
              <a:spcAft>
                <a:spcPct val="0"/>
              </a:spcAft>
              <a:buClrTx/>
              <a:buSzTx/>
              <a:buFontTx/>
              <a:buNone/>
              <a:defRPr/>
            </a:pPr>
            <a:r>
              <a:rPr kumimoji="0" lang="zh-CN" altLang="en-US" sz="4800" b="1" i="0" u="none" strike="noStrike" cap="none" spc="0" normalizeH="0" baseline="0">
                <a:solidFill>
                  <a:prstClr val="white"/>
                </a:solidFill>
                <a:latin typeface="微软雅黑" panose="020B0503020204020204" pitchFamily="34" charset="-122"/>
                <a:ea typeface="微软雅黑" panose="020B0503020204020204" pitchFamily="34" charset="-122"/>
              </a:rPr>
              <a:t>感谢倾听！</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025651" y="180975"/>
            <a:ext cx="6097932" cy="698662"/>
          </a:xfrm>
          <a:prstGeom prst="rect">
            <a:avLst/>
          </a:prstGeom>
          <a:solidFill>
            <a:schemeClr val="bg1"/>
          </a:solidFill>
        </p:spPr>
        <p:txBody>
          <a:bodyPr wrap="none" anchor="ctr">
            <a:noAutofit/>
          </a:bodyPr>
          <a:lstStyle/>
          <a:p>
            <a:pPr algn="ctr" eaLnBrk="0" hangingPunct="0">
              <a:lnSpc>
                <a:spcPct val="90000"/>
              </a:lnSpc>
              <a:spcBef>
                <a:spcPts val="0"/>
              </a:spcBef>
              <a:buClrTx/>
              <a:buSzTx/>
              <a:buFontTx/>
            </a:pPr>
            <a:r>
              <a:rPr lang="zh-CN" altLang="en-US" sz="3200" b="1">
                <a:solidFill>
                  <a:srgbClr val="0065E1"/>
                </a:solidFill>
                <a:latin typeface="微软雅黑" panose="020B0503020204020204" pitchFamily="34" charset="-122"/>
                <a:ea typeface="微软雅黑" panose="020B0503020204020204" pitchFamily="34" charset="-122"/>
                <a:cs typeface="微软雅黑" panose="020B0503020204020204" pitchFamily="34" charset="-122"/>
              </a:rPr>
              <a:t>目录</a:t>
            </a:r>
          </a:p>
        </p:txBody>
      </p:sp>
      <p:sp>
        <p:nvSpPr>
          <p:cNvPr id="3" name="单圆角矩形 2"/>
          <p:cNvSpPr/>
          <p:nvPr/>
        </p:nvSpPr>
        <p:spPr>
          <a:xfrm>
            <a:off x="2646840" y="1566806"/>
            <a:ext cx="8222827" cy="788363"/>
          </a:xfrm>
          <a:prstGeom prst="round1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l"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源定位任务</a:t>
            </a:r>
          </a:p>
        </p:txBody>
      </p:sp>
      <p:sp>
        <p:nvSpPr>
          <p:cNvPr id="4" name="矩形 3"/>
          <p:cNvSpPr/>
          <p:nvPr/>
        </p:nvSpPr>
        <p:spPr>
          <a:xfrm>
            <a:off x="1217542" y="1561300"/>
            <a:ext cx="989560" cy="793869"/>
          </a:xfrm>
          <a:prstGeom prst="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一</a:t>
            </a:r>
          </a:p>
        </p:txBody>
      </p:sp>
      <p:sp>
        <p:nvSpPr>
          <p:cNvPr id="5" name="单圆角矩形 4"/>
          <p:cNvSpPr/>
          <p:nvPr/>
        </p:nvSpPr>
        <p:spPr>
          <a:xfrm>
            <a:off x="2646840" y="2686683"/>
            <a:ext cx="8222827" cy="788364"/>
          </a:xfrm>
          <a:prstGeom prst="round1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l"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算法设计</a:t>
            </a:r>
          </a:p>
        </p:txBody>
      </p:sp>
      <p:sp>
        <p:nvSpPr>
          <p:cNvPr id="6" name="矩形 5"/>
          <p:cNvSpPr/>
          <p:nvPr/>
        </p:nvSpPr>
        <p:spPr>
          <a:xfrm>
            <a:off x="1217542" y="2672263"/>
            <a:ext cx="1001289" cy="800016"/>
          </a:xfrm>
          <a:prstGeom prst="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二</a:t>
            </a:r>
          </a:p>
        </p:txBody>
      </p:sp>
      <p:sp>
        <p:nvSpPr>
          <p:cNvPr id="7" name="单圆角矩形 6"/>
          <p:cNvSpPr/>
          <p:nvPr/>
        </p:nvSpPr>
        <p:spPr>
          <a:xfrm>
            <a:off x="2646840" y="3806561"/>
            <a:ext cx="8222827" cy="738777"/>
          </a:xfrm>
          <a:prstGeom prst="round1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l"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仿真实验与真实实验验证</a:t>
            </a:r>
          </a:p>
        </p:txBody>
      </p:sp>
      <p:sp>
        <p:nvSpPr>
          <p:cNvPr id="8" name="矩形 7"/>
          <p:cNvSpPr/>
          <p:nvPr/>
        </p:nvSpPr>
        <p:spPr>
          <a:xfrm>
            <a:off x="1217542" y="3789373"/>
            <a:ext cx="1001289" cy="791558"/>
          </a:xfrm>
          <a:prstGeom prst="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三</a:t>
            </a:r>
          </a:p>
        </p:txBody>
      </p:sp>
      <p:sp>
        <p:nvSpPr>
          <p:cNvPr id="9" name="单圆角矩形 8"/>
          <p:cNvSpPr/>
          <p:nvPr/>
        </p:nvSpPr>
        <p:spPr>
          <a:xfrm>
            <a:off x="2646840" y="4879711"/>
            <a:ext cx="8222827" cy="738777"/>
          </a:xfrm>
          <a:prstGeom prst="round1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l"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总结与下一阶段规划</a:t>
            </a:r>
          </a:p>
        </p:txBody>
      </p:sp>
      <p:sp>
        <p:nvSpPr>
          <p:cNvPr id="10" name="矩形 9"/>
          <p:cNvSpPr/>
          <p:nvPr/>
        </p:nvSpPr>
        <p:spPr>
          <a:xfrm>
            <a:off x="1217542" y="4862523"/>
            <a:ext cx="1001289" cy="791558"/>
          </a:xfrm>
          <a:prstGeom prst="rect">
            <a:avLst/>
          </a:prstGeom>
          <a:solidFill>
            <a:schemeClr val="accent5">
              <a:lumMod val="40000"/>
              <a:lumOff val="6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defTabSz="913765" fontAlgn="auto">
              <a:spcBef>
                <a:spcPts val="0"/>
              </a:spcBef>
              <a:spcAft>
                <a:spcPts val="0"/>
              </a:spcAft>
              <a:buClrTx/>
              <a:buSzTx/>
              <a:buFontTx/>
              <a:defRPr/>
            </a:pPr>
            <a:r>
              <a:rPr lang="zh-CN" altLang="en-US" sz="3200" b="1" kern="200" spc="100">
                <a:solidFill>
                  <a:srgbClr val="01395C"/>
                </a:solidFill>
                <a:latin typeface="微软雅黑" panose="020B0503020204020204" pitchFamily="34" charset="-122"/>
                <a:ea typeface="微软雅黑" panose="020B0503020204020204" pitchFamily="34" charset="-122"/>
                <a:sym typeface="+mn-ea"/>
              </a:rPr>
              <a:t>四</a:t>
            </a:r>
          </a:p>
        </p:txBody>
      </p:sp>
    </p:spTree>
  </p:cSld>
  <p:clrMapOvr>
    <a:masterClrMapping/>
  </p:clrMapOvr>
  <mc:AlternateContent xmlns:mc="http://schemas.openxmlformats.org/markup-compatibility/2006" xmlns:p14="http://schemas.microsoft.com/office/powerpoint/2010/main">
    <mc:Choice Requires="p14">
      <p:transition spd="med" p14:dur="700" advTm="16745">
        <p:fade/>
      </p:transition>
    </mc:Choice>
    <mc:Fallback xmlns="">
      <p:transition spd="med" advTm="16745">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buClrTx/>
              <a:buSzTx/>
              <a:buFontTx/>
            </a:pPr>
            <a:r>
              <a:rPr lang="zh-CN" altLang="en-US">
                <a:sym typeface="+mn-ea"/>
              </a:rPr>
              <a:t>源定位任务</a:t>
            </a:r>
          </a:p>
        </p:txBody>
      </p:sp>
      <p:sp>
        <p:nvSpPr>
          <p:cNvPr id="100" name="文本框 99"/>
          <p:cNvSpPr txBox="1"/>
          <p:nvPr/>
        </p:nvSpPr>
        <p:spPr>
          <a:xfrm>
            <a:off x="476626" y="972909"/>
            <a:ext cx="11032490" cy="1691640"/>
          </a:xfrm>
          <a:prstGeom prst="rect">
            <a:avLst/>
          </a:prstGeom>
          <a:noFill/>
          <a:ln w="9525">
            <a:noFill/>
          </a:ln>
        </p:spPr>
        <p:txBody>
          <a:bodyPr wrap="square">
            <a:spAutoFit/>
          </a:bodyPr>
          <a:lstStyle/>
          <a:p>
            <a:pPr marL="0" indent="306070" algn="just" eaLnBrk="1" latinLnBrk="0" hangingPunct="1">
              <a:lnSpc>
                <a:spcPct val="130000"/>
              </a:lnSpc>
              <a:spcAft>
                <a:spcPts val="1200"/>
              </a:spcAft>
            </a:pPr>
            <a:r>
              <a:rPr lang="en-US" altLang="zh-CN" sz="2000" b="0">
                <a:latin typeface="微软雅黑" panose="020B0503020204020204" pitchFamily="34" charset="-122"/>
                <a:ea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sym typeface="+mn-ea"/>
              </a:rPr>
              <a:t>前期我们开展了通过高斯过程回归</a:t>
            </a:r>
            <a:r>
              <a:rPr lang="en-US" altLang="zh-CN" sz="2000">
                <a:latin typeface="微软雅黑" panose="020B0503020204020204" pitchFamily="34" charset="-122"/>
                <a:ea typeface="微软雅黑" panose="020B0503020204020204" pitchFamily="34" charset="-122"/>
                <a:sym typeface="+mn-ea"/>
              </a:rPr>
              <a:t>(GPR)</a:t>
            </a:r>
            <a:r>
              <a:rPr lang="zh-CN" altLang="en-US" sz="2000">
                <a:latin typeface="微软雅黑" panose="020B0503020204020204" pitchFamily="34" charset="-122"/>
                <a:ea typeface="微软雅黑" panose="020B0503020204020204" pitchFamily="34" charset="-122"/>
                <a:sym typeface="+mn-ea"/>
              </a:rPr>
              <a:t>重建辐射场并定位未知放射源的实验，然而在放射源搜索时必须远程控制移动机器人遍历整个区域并进行辐射数据采集，难以解决实际工程中的源自动搜索问题。为此，</a:t>
            </a:r>
            <a:r>
              <a:rPr lang="zh-CN" altLang="en-US" sz="2000" b="1">
                <a:latin typeface="微软雅黑" panose="020B0503020204020204" pitchFamily="34" charset="-122"/>
                <a:ea typeface="微软雅黑" panose="020B0503020204020204" pitchFamily="34" charset="-122"/>
                <a:sym typeface="+mn-ea"/>
              </a:rPr>
              <a:t>拟设计一种源自动定位算法</a:t>
            </a:r>
            <a:r>
              <a:rPr lang="zh-CN" altLang="en-US" sz="2000">
                <a:latin typeface="微软雅黑" panose="020B0503020204020204" pitchFamily="34" charset="-122"/>
                <a:ea typeface="微软雅黑" panose="020B0503020204020204" pitchFamily="34" charset="-122"/>
                <a:sym typeface="+mn-ea"/>
              </a:rPr>
              <a:t>，使机器人能够自动规划搜索路径，并在搜索时重建放射源周围的辐射场，最终通过重建的辐射场定位放射源。</a:t>
            </a:r>
          </a:p>
        </p:txBody>
      </p:sp>
      <p:sp>
        <p:nvSpPr>
          <p:cNvPr id="10" name="文本框 9"/>
          <p:cNvSpPr txBox="1"/>
          <p:nvPr/>
        </p:nvSpPr>
        <p:spPr>
          <a:xfrm>
            <a:off x="11684000" y="6406515"/>
            <a:ext cx="356188" cy="461665"/>
          </a:xfrm>
          <a:prstGeom prst="rect">
            <a:avLst/>
          </a:prstGeom>
          <a:noFill/>
        </p:spPr>
        <p:txBody>
          <a:bodyPr wrap="none" rtlCol="0">
            <a:spAutoFit/>
          </a:bodyPr>
          <a:lstStyle/>
          <a:p>
            <a:fld id="{F25F4D72-1EAE-465A-A071-ED59E1648A75}" type="slidenum">
              <a:rPr lang="en-US" altLang="zh-CN" sz="2400" smtClean="0"/>
              <a:t>3</a:t>
            </a:fld>
            <a:endParaRPr lang="zh-CN" altLang="en-US" sz="2400"/>
          </a:p>
        </p:txBody>
      </p:sp>
      <p:graphicFrame>
        <p:nvGraphicFramePr>
          <p:cNvPr id="11" name="对象 10"/>
          <p:cNvGraphicFramePr/>
          <p:nvPr>
            <p:custDataLst>
              <p:tags r:id="rId1"/>
            </p:custDataLst>
          </p:nvPr>
        </p:nvGraphicFramePr>
        <p:xfrm>
          <a:off x="3305175" y="2664460"/>
          <a:ext cx="6221730" cy="3651885"/>
        </p:xfrm>
        <a:graphic>
          <a:graphicData uri="http://schemas.openxmlformats.org/presentationml/2006/ole">
            <mc:AlternateContent xmlns:mc="http://schemas.openxmlformats.org/markup-compatibility/2006">
              <mc:Choice xmlns:v="urn:schemas-microsoft-com:vml" Requires="v">
                <p:oleObj r:id="rId5" imgW="3850640" imgH="2041525" progId="Visio.Drawing.15">
                  <p:embed/>
                </p:oleObj>
              </mc:Choice>
              <mc:Fallback>
                <p:oleObj r:id="rId5" imgW="3850640" imgH="2041525" progId="Visio.Drawing.15">
                  <p:embed/>
                  <p:pic>
                    <p:nvPicPr>
                      <p:cNvPr id="0" name="图片 12"/>
                      <p:cNvPicPr/>
                      <p:nvPr/>
                    </p:nvPicPr>
                    <p:blipFill>
                      <a:blip r:embed="rId6"/>
                      <a:stretch>
                        <a:fillRect/>
                      </a:stretch>
                    </p:blipFill>
                    <p:spPr>
                      <a:xfrm>
                        <a:off x="3305175" y="2664460"/>
                        <a:ext cx="6221730" cy="3651885"/>
                      </a:xfrm>
                      <a:prstGeom prst="rect">
                        <a:avLst/>
                      </a:prstGeom>
                    </p:spPr>
                  </p:pic>
                </p:oleObj>
              </mc:Fallback>
            </mc:AlternateContent>
          </a:graphicData>
        </a:graphic>
      </p:graphicFrame>
      <p:sp>
        <p:nvSpPr>
          <p:cNvPr id="14" name="文本框 13"/>
          <p:cNvSpPr txBox="1"/>
          <p:nvPr>
            <p:custDataLst>
              <p:tags r:id="rId2"/>
            </p:custDataLst>
          </p:nvPr>
        </p:nvSpPr>
        <p:spPr>
          <a:xfrm>
            <a:off x="923290" y="4290695"/>
            <a:ext cx="2233930" cy="398780"/>
          </a:xfrm>
          <a:prstGeom prst="rect">
            <a:avLst/>
          </a:prstGeom>
          <a:solidFill>
            <a:schemeClr val="accent4">
              <a:lumMod val="20000"/>
              <a:lumOff val="80000"/>
            </a:schemeClr>
          </a:solidFill>
        </p:spPr>
        <p:txBody>
          <a:bodyPr wrap="square">
            <a:spAutoFit/>
          </a:bodyPr>
          <a:lstStyle/>
          <a:p>
            <a:pPr lvl="0" algn="l">
              <a:buClrTx/>
              <a:buSzTx/>
              <a:buFontTx/>
            </a:pPr>
            <a:r>
              <a:rPr lang="zh-CN" altLang="en-US" sz="2000" b="1">
                <a:latin typeface="微软雅黑" panose="020B0503020204020204" pitchFamily="34" charset="-122"/>
                <a:ea typeface="微软雅黑" panose="020B0503020204020204" pitchFamily="34" charset="-122"/>
                <a:sym typeface="+mn-ea"/>
              </a:rPr>
              <a:t>源定位任务描述</a:t>
            </a:r>
          </a:p>
        </p:txBody>
      </p:sp>
    </p:spTree>
  </p:cSld>
  <p:clrMapOvr>
    <a:masterClrMapping/>
  </p:clrMapOvr>
  <mc:AlternateContent xmlns:mc="http://schemas.openxmlformats.org/markup-compatibility/2006" xmlns:p14="http://schemas.microsoft.com/office/powerpoint/2010/main">
    <mc:Choice Requires="p14">
      <p:transition spd="med" p14:dur="700" advTm="66790">
        <p:fade/>
      </p:transition>
    </mc:Choice>
    <mc:Fallback xmlns="">
      <p:transition spd="med" advTm="6679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算法设计总体框架</a:t>
            </a:r>
          </a:p>
        </p:txBody>
      </p:sp>
      <p:sp>
        <p:nvSpPr>
          <p:cNvPr id="2" name="文本框 1"/>
          <p:cNvSpPr txBox="1"/>
          <p:nvPr/>
        </p:nvSpPr>
        <p:spPr>
          <a:xfrm>
            <a:off x="11669152" y="6378388"/>
            <a:ext cx="356188" cy="461665"/>
          </a:xfrm>
          <a:prstGeom prst="rect">
            <a:avLst/>
          </a:prstGeom>
          <a:noFill/>
        </p:spPr>
        <p:txBody>
          <a:bodyPr wrap="none" rtlCol="0">
            <a:spAutoFit/>
          </a:bodyPr>
          <a:lstStyle/>
          <a:p>
            <a:fld id="{97CAC968-A556-4A77-BF73-0B757962834C}" type="slidenum">
              <a:rPr lang="zh-CN" altLang="en-US" sz="2400" smtClean="0"/>
              <a:t>4</a:t>
            </a:fld>
            <a:endParaRPr lang="zh-CN" altLang="en-US" sz="2400"/>
          </a:p>
        </p:txBody>
      </p:sp>
      <p:graphicFrame>
        <p:nvGraphicFramePr>
          <p:cNvPr id="6" name="对象 5"/>
          <p:cNvGraphicFramePr/>
          <p:nvPr>
            <p:custDataLst>
              <p:tags r:id="rId1"/>
            </p:custDataLst>
          </p:nvPr>
        </p:nvGraphicFramePr>
        <p:xfrm>
          <a:off x="2010410" y="1216660"/>
          <a:ext cx="7786370" cy="5071110"/>
        </p:xfrm>
        <a:graphic>
          <a:graphicData uri="http://schemas.openxmlformats.org/presentationml/2006/ole">
            <mc:AlternateContent xmlns:mc="http://schemas.openxmlformats.org/markup-compatibility/2006">
              <mc:Choice xmlns:v="urn:schemas-microsoft-com:vml" Requires="v">
                <p:oleObj r:id="rId4" imgW="3786505" imgH="2447290" progId="Visio.Drawing.15">
                  <p:embed/>
                </p:oleObj>
              </mc:Choice>
              <mc:Fallback>
                <p:oleObj r:id="rId4" imgW="3786505" imgH="2447290" progId="Visio.Drawing.15">
                  <p:embed/>
                  <p:pic>
                    <p:nvPicPr>
                      <p:cNvPr id="0" name="图片 6"/>
                      <p:cNvPicPr/>
                      <p:nvPr/>
                    </p:nvPicPr>
                    <p:blipFill>
                      <a:blip r:embed="rId5"/>
                      <a:stretch>
                        <a:fillRect/>
                      </a:stretch>
                    </p:blipFill>
                    <p:spPr>
                      <a:xfrm>
                        <a:off x="2010410" y="1216660"/>
                        <a:ext cx="7786370" cy="507111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路径规划算法设计</a:t>
            </a:r>
          </a:p>
        </p:txBody>
      </p:sp>
      <p:sp>
        <p:nvSpPr>
          <p:cNvPr id="2" name="文本框 1"/>
          <p:cNvSpPr txBox="1"/>
          <p:nvPr/>
        </p:nvSpPr>
        <p:spPr>
          <a:xfrm>
            <a:off x="11669152" y="6378388"/>
            <a:ext cx="356188" cy="461665"/>
          </a:xfrm>
          <a:prstGeom prst="rect">
            <a:avLst/>
          </a:prstGeom>
          <a:noFill/>
        </p:spPr>
        <p:txBody>
          <a:bodyPr wrap="none" rtlCol="0">
            <a:spAutoFit/>
          </a:bodyPr>
          <a:lstStyle/>
          <a:p>
            <a:fld id="{97CAC968-A556-4A77-BF73-0B757962834C}" type="slidenum">
              <a:rPr lang="zh-CN" altLang="en-US" sz="2400" smtClean="0"/>
              <a:t>5</a:t>
            </a:fld>
            <a:endParaRPr lang="zh-CN" altLang="en-US" sz="2400"/>
          </a:p>
        </p:txBody>
      </p:sp>
      <p:graphicFrame>
        <p:nvGraphicFramePr>
          <p:cNvPr id="3" name="对象 2"/>
          <p:cNvGraphicFramePr/>
          <p:nvPr>
            <p:custDataLst>
              <p:tags r:id="rId1"/>
            </p:custDataLst>
          </p:nvPr>
        </p:nvGraphicFramePr>
        <p:xfrm>
          <a:off x="4684395" y="3782695"/>
          <a:ext cx="2407920" cy="2384425"/>
        </p:xfrm>
        <a:graphic>
          <a:graphicData uri="http://schemas.openxmlformats.org/presentationml/2006/ole">
            <mc:AlternateContent xmlns:mc="http://schemas.openxmlformats.org/markup-compatibility/2006">
              <mc:Choice xmlns:v="urn:schemas-microsoft-com:vml" Requires="v">
                <p:oleObj r:id="rId12" imgW="1455420" imgH="1525905" progId="Visio.Drawing.15">
                  <p:embed/>
                </p:oleObj>
              </mc:Choice>
              <mc:Fallback>
                <p:oleObj r:id="rId12" imgW="1455420" imgH="1525905" progId="Visio.Drawing.15">
                  <p:embed/>
                  <p:pic>
                    <p:nvPicPr>
                      <p:cNvPr id="0" name="图片 4"/>
                      <p:cNvPicPr/>
                      <p:nvPr/>
                    </p:nvPicPr>
                    <p:blipFill>
                      <a:blip r:embed="rId13"/>
                      <a:stretch>
                        <a:fillRect/>
                      </a:stretch>
                    </p:blipFill>
                    <p:spPr>
                      <a:xfrm>
                        <a:off x="4684395" y="3782695"/>
                        <a:ext cx="2407920" cy="2384425"/>
                      </a:xfrm>
                      <a:prstGeom prst="rect">
                        <a:avLst/>
                      </a:prstGeom>
                    </p:spPr>
                  </p:pic>
                </p:oleObj>
              </mc:Fallback>
            </mc:AlternateContent>
          </a:graphicData>
        </a:graphic>
      </p:graphicFrame>
      <p:graphicFrame>
        <p:nvGraphicFramePr>
          <p:cNvPr id="8" name="对象 7"/>
          <p:cNvGraphicFramePr/>
          <p:nvPr>
            <p:custDataLst>
              <p:tags r:id="rId2"/>
            </p:custDataLst>
          </p:nvPr>
        </p:nvGraphicFramePr>
        <p:xfrm>
          <a:off x="7737475" y="3637915"/>
          <a:ext cx="3037205" cy="2660015"/>
        </p:xfrm>
        <a:graphic>
          <a:graphicData uri="http://schemas.openxmlformats.org/presentationml/2006/ole">
            <mc:AlternateContent xmlns:mc="http://schemas.openxmlformats.org/markup-compatibility/2006">
              <mc:Choice xmlns:v="urn:schemas-microsoft-com:vml" Requires="v">
                <p:oleObj r:id="rId14" imgW="1687195" imgH="1577975" progId="Visio.Drawing.15">
                  <p:embed/>
                </p:oleObj>
              </mc:Choice>
              <mc:Fallback>
                <p:oleObj r:id="rId14" imgW="1687195" imgH="1577975" progId="Visio.Drawing.15">
                  <p:embed/>
                  <p:pic>
                    <p:nvPicPr>
                      <p:cNvPr id="0" name="图片 8"/>
                      <p:cNvPicPr/>
                      <p:nvPr/>
                    </p:nvPicPr>
                    <p:blipFill>
                      <a:blip r:embed="rId15"/>
                      <a:stretch>
                        <a:fillRect/>
                      </a:stretch>
                    </p:blipFill>
                    <p:spPr>
                      <a:xfrm>
                        <a:off x="7737475" y="3637915"/>
                        <a:ext cx="3037205" cy="2660015"/>
                      </a:xfrm>
                      <a:prstGeom prst="rect">
                        <a:avLst/>
                      </a:prstGeom>
                    </p:spPr>
                  </p:pic>
                </p:oleObj>
              </mc:Fallback>
            </mc:AlternateContent>
          </a:graphicData>
        </a:graphic>
      </p:graphicFrame>
      <p:graphicFrame>
        <p:nvGraphicFramePr>
          <p:cNvPr id="12" name="对象 11"/>
          <p:cNvGraphicFramePr/>
          <p:nvPr>
            <p:custDataLst>
              <p:tags r:id="rId3"/>
            </p:custDataLst>
          </p:nvPr>
        </p:nvGraphicFramePr>
        <p:xfrm>
          <a:off x="2010410" y="904240"/>
          <a:ext cx="4963160" cy="2666365"/>
        </p:xfrm>
        <a:graphic>
          <a:graphicData uri="http://schemas.openxmlformats.org/presentationml/2006/ole">
            <mc:AlternateContent xmlns:mc="http://schemas.openxmlformats.org/markup-compatibility/2006">
              <mc:Choice xmlns:v="urn:schemas-microsoft-com:vml" Requires="v">
                <p:oleObj r:id="rId16" imgW="1771015" imgH="875665" progId="Visio.Drawing.15">
                  <p:embed/>
                </p:oleObj>
              </mc:Choice>
              <mc:Fallback>
                <p:oleObj r:id="rId16" imgW="1771015" imgH="875665" progId="Visio.Drawing.15">
                  <p:embed/>
                  <p:pic>
                    <p:nvPicPr>
                      <p:cNvPr id="0" name="图片 12"/>
                      <p:cNvPicPr/>
                      <p:nvPr/>
                    </p:nvPicPr>
                    <p:blipFill>
                      <a:blip r:embed="rId17"/>
                      <a:stretch>
                        <a:fillRect/>
                      </a:stretch>
                    </p:blipFill>
                    <p:spPr>
                      <a:xfrm>
                        <a:off x="2010410" y="904240"/>
                        <a:ext cx="4963160" cy="2666365"/>
                      </a:xfrm>
                      <a:prstGeom prst="rect">
                        <a:avLst/>
                      </a:prstGeom>
                    </p:spPr>
                  </p:pic>
                </p:oleObj>
              </mc:Fallback>
            </mc:AlternateContent>
          </a:graphicData>
        </a:graphic>
      </p:graphicFrame>
      <p:cxnSp>
        <p:nvCxnSpPr>
          <p:cNvPr id="14" name="直接连接符 13"/>
          <p:cNvCxnSpPr/>
          <p:nvPr>
            <p:custDataLst>
              <p:tags r:id="rId4"/>
            </p:custDataLst>
          </p:nvPr>
        </p:nvCxnSpPr>
        <p:spPr>
          <a:xfrm flipV="1">
            <a:off x="40640" y="3614420"/>
            <a:ext cx="12110720" cy="2032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5" name="文本框 14"/>
          <p:cNvSpPr txBox="1"/>
          <p:nvPr>
            <p:custDataLst>
              <p:tags r:id="rId5"/>
            </p:custDataLst>
          </p:nvPr>
        </p:nvSpPr>
        <p:spPr>
          <a:xfrm>
            <a:off x="111760" y="904240"/>
            <a:ext cx="1990090" cy="398780"/>
          </a:xfrm>
          <a:prstGeom prst="rect">
            <a:avLst/>
          </a:prstGeom>
          <a:solidFill>
            <a:schemeClr val="accent4">
              <a:lumMod val="20000"/>
              <a:lumOff val="80000"/>
            </a:schemeClr>
          </a:solidFill>
        </p:spPr>
        <p:txBody>
          <a:bodyPr wrap="square">
            <a:spAutoFit/>
          </a:bodyPr>
          <a:lstStyle/>
          <a:p>
            <a:pPr lvl="0" algn="l">
              <a:buClrTx/>
              <a:buSzTx/>
              <a:buFontTx/>
            </a:pPr>
            <a:r>
              <a:rPr lang="zh-CN" altLang="en-US" sz="2000" b="1">
                <a:latin typeface="微软雅黑" panose="020B0503020204020204" pitchFamily="34" charset="-122"/>
                <a:ea typeface="微软雅黑" panose="020B0503020204020204" pitchFamily="34" charset="-122"/>
                <a:sym typeface="+mn-ea"/>
              </a:rPr>
              <a:t>路径规划示意图</a:t>
            </a:r>
          </a:p>
        </p:txBody>
      </p:sp>
      <p:sp>
        <p:nvSpPr>
          <p:cNvPr id="16" name="文本框 15"/>
          <p:cNvSpPr txBox="1"/>
          <p:nvPr>
            <p:custDataLst>
              <p:tags r:id="rId6"/>
            </p:custDataLst>
          </p:nvPr>
        </p:nvSpPr>
        <p:spPr>
          <a:xfrm>
            <a:off x="6765290" y="793115"/>
            <a:ext cx="5426710" cy="1691640"/>
          </a:xfrm>
          <a:prstGeom prst="rect">
            <a:avLst/>
          </a:prstGeom>
          <a:noFill/>
        </p:spPr>
        <p:txBody>
          <a:bodyPr wrap="square">
            <a:spAutoFit/>
          </a:bodyPr>
          <a:lstStyle/>
          <a:p>
            <a:pPr>
              <a:lnSpc>
                <a:spcPct val="130000"/>
              </a:lnSpc>
            </a:pPr>
            <a:r>
              <a:rPr lang="zh-CN" altLang="en-US" sz="2000">
                <a:latin typeface="微软雅黑" panose="020B0503020204020204" pitchFamily="34" charset="-122"/>
                <a:ea typeface="微软雅黑" panose="020B0503020204020204" pitchFamily="34" charset="-122"/>
              </a:rPr>
              <a:t>路径规划算法分为三部分：</a:t>
            </a:r>
          </a:p>
          <a:p>
            <a:pPr indent="457200">
              <a:lnSpc>
                <a:spcPct val="130000"/>
              </a:lnSpc>
            </a:pPr>
            <a:r>
              <a:rPr lang="en-US" altLang="zh-CN" sz="2000">
                <a:latin typeface="微软雅黑" panose="020B0503020204020204" pitchFamily="34" charset="-122"/>
                <a:ea typeface="微软雅黑" panose="020B0503020204020204" pitchFamily="34" charset="-122"/>
              </a:rPr>
              <a:t>1.</a:t>
            </a:r>
            <a:r>
              <a:rPr lang="zh-CN" altLang="en-US" sz="2000">
                <a:latin typeface="微软雅黑" panose="020B0503020204020204" pitchFamily="34" charset="-122"/>
                <a:ea typeface="微软雅黑" panose="020B0503020204020204" pitchFamily="34" charset="-122"/>
              </a:rPr>
              <a:t>机器人朝着源位置移动并采集辐射数据</a:t>
            </a:r>
          </a:p>
          <a:p>
            <a:pPr indent="457200">
              <a:lnSpc>
                <a:spcPct val="130000"/>
              </a:lnSpc>
            </a:pPr>
            <a:r>
              <a:rPr lang="en-US" altLang="zh-CN" sz="2000">
                <a:latin typeface="微软雅黑" panose="020B0503020204020204" pitchFamily="34" charset="-122"/>
                <a:ea typeface="微软雅黑" panose="020B0503020204020204" pitchFamily="34" charset="-122"/>
              </a:rPr>
              <a:t>2.</a:t>
            </a:r>
            <a:r>
              <a:rPr lang="zh-CN" altLang="en-US" sz="2000">
                <a:latin typeface="微软雅黑" panose="020B0503020204020204" pitchFamily="34" charset="-122"/>
                <a:ea typeface="微软雅黑" panose="020B0503020204020204" pitchFamily="34" charset="-122"/>
              </a:rPr>
              <a:t>辐射数值达到一定阈值绕着源移动</a:t>
            </a:r>
          </a:p>
          <a:p>
            <a:pPr indent="457200">
              <a:lnSpc>
                <a:spcPct val="130000"/>
              </a:lnSpc>
            </a:pPr>
            <a:r>
              <a:rPr lang="en-US" altLang="zh-CN" sz="2000">
                <a:latin typeface="微软雅黑" panose="020B0503020204020204" pitchFamily="34" charset="-122"/>
                <a:ea typeface="微软雅黑" panose="020B0503020204020204" pitchFamily="34" charset="-122"/>
              </a:rPr>
              <a:t>3.</a:t>
            </a:r>
            <a:r>
              <a:rPr lang="zh-CN" altLang="en-US" sz="2000">
                <a:latin typeface="微软雅黑" panose="020B0503020204020204" pitchFamily="34" charset="-122"/>
                <a:ea typeface="微软雅黑" panose="020B0503020204020204" pitchFamily="34" charset="-122"/>
              </a:rPr>
              <a:t>路径形成闭环结束路径规划</a:t>
            </a:r>
          </a:p>
        </p:txBody>
      </p:sp>
      <p:sp>
        <p:nvSpPr>
          <p:cNvPr id="17" name="文本框 16"/>
          <p:cNvSpPr txBox="1"/>
          <p:nvPr>
            <p:custDataLst>
              <p:tags r:id="rId7"/>
            </p:custDataLst>
          </p:nvPr>
        </p:nvSpPr>
        <p:spPr>
          <a:xfrm>
            <a:off x="4766945" y="6308090"/>
            <a:ext cx="2243455" cy="398780"/>
          </a:xfrm>
          <a:prstGeom prst="rect">
            <a:avLst/>
          </a:prstGeom>
          <a:noFill/>
        </p:spPr>
        <p:txBody>
          <a:bodyPr wrap="square" rtlCol="0" anchor="t">
            <a:spAutoFit/>
          </a:bodyPr>
          <a:lstStyle/>
          <a:p>
            <a:r>
              <a:rPr lang="zh-CN" altLang="en-US" sz="2000">
                <a:latin typeface="微软雅黑" panose="020B0503020204020204" pitchFamily="34" charset="-122"/>
                <a:ea typeface="微软雅黑" panose="020B0503020204020204" pitchFamily="34" charset="-122"/>
                <a:sym typeface="+mn-ea"/>
              </a:rPr>
              <a:t>机器人的移动方向</a:t>
            </a:r>
          </a:p>
        </p:txBody>
      </p:sp>
      <p:sp>
        <p:nvSpPr>
          <p:cNvPr id="18" name="文本框 17"/>
          <p:cNvSpPr txBox="1"/>
          <p:nvPr>
            <p:custDataLst>
              <p:tags r:id="rId8"/>
            </p:custDataLst>
          </p:nvPr>
        </p:nvSpPr>
        <p:spPr>
          <a:xfrm>
            <a:off x="7891780" y="6301105"/>
            <a:ext cx="3002280" cy="398780"/>
          </a:xfrm>
          <a:prstGeom prst="rect">
            <a:avLst/>
          </a:prstGeom>
          <a:noFill/>
        </p:spPr>
        <p:txBody>
          <a:bodyPr wrap="square" rtlCol="0" anchor="t">
            <a:spAutoFit/>
          </a:bodyPr>
          <a:lstStyle/>
          <a:p>
            <a:r>
              <a:rPr lang="zh-CN" altLang="en-US" sz="2000">
                <a:latin typeface="微软雅黑" panose="020B0503020204020204" pitchFamily="34" charset="-122"/>
                <a:ea typeface="微软雅黑" panose="020B0503020204020204" pitchFamily="34" charset="-122"/>
                <a:sym typeface="+mn-ea"/>
              </a:rPr>
              <a:t>机器人绕源采集辐射数据</a:t>
            </a:r>
          </a:p>
        </p:txBody>
      </p:sp>
      <mc:AlternateContent xmlns:mc="http://schemas.openxmlformats.org/markup-compatibility/2006" xmlns:a14="http://schemas.microsoft.com/office/drawing/2010/main">
        <mc:Choice Requires="a14">
          <p:sp>
            <p:nvSpPr>
              <p:cNvPr id="19" name="文本框 18"/>
              <p:cNvSpPr txBox="1"/>
              <p:nvPr>
                <p:custDataLst>
                  <p:tags r:id="rId9"/>
                </p:custDataLst>
              </p:nvPr>
            </p:nvSpPr>
            <p:spPr>
              <a:xfrm>
                <a:off x="40640" y="3993515"/>
                <a:ext cx="4644390" cy="1691640"/>
              </a:xfrm>
              <a:prstGeom prst="rect">
                <a:avLst/>
              </a:prstGeom>
              <a:noFill/>
            </p:spPr>
            <p:txBody>
              <a:bodyPr wrap="square">
                <a:spAutoFit/>
              </a:bodyPr>
              <a:lstStyle/>
              <a:p>
                <a:pPr>
                  <a:lnSpc>
                    <a:spcPct val="130000"/>
                  </a:lnSpc>
                </a:pPr>
                <a:r>
                  <a:rPr lang="zh-CN" altLang="en-US" sz="2000">
                    <a:latin typeface="微软雅黑" panose="020B0503020204020204" pitchFamily="34" charset="-122"/>
                    <a:ea typeface="微软雅黑" panose="020B0503020204020204" pitchFamily="34" charset="-122"/>
                  </a:rPr>
                  <a:t>预先定义：</a:t>
                </a:r>
              </a:p>
              <a:p>
                <a:pPr indent="457200">
                  <a:lnSpc>
                    <a:spcPct val="130000"/>
                  </a:lnSpc>
                </a:pPr>
                <a:r>
                  <a:rPr lang="en-US" altLang="zh-CN" sz="2000">
                    <a:latin typeface="微软雅黑" panose="020B0503020204020204" pitchFamily="34" charset="-122"/>
                    <a:ea typeface="微软雅黑" panose="020B0503020204020204" pitchFamily="34" charset="-122"/>
                  </a:rPr>
                  <a:t>1.</a:t>
                </a:r>
                <a:r>
                  <a:rPr lang="zh-CN" altLang="en-US" sz="2000">
                    <a:latin typeface="微软雅黑" panose="020B0503020204020204" pitchFamily="34" charset="-122"/>
                    <a:ea typeface="微软雅黑" panose="020B0503020204020204" pitchFamily="34" charset="-122"/>
                  </a:rPr>
                  <a:t>搜索区域栅格划分</a:t>
                </a:r>
              </a:p>
              <a:p>
                <a:pPr indent="457200">
                  <a:lnSpc>
                    <a:spcPct val="130000"/>
                  </a:lnSpc>
                </a:pPr>
                <a:r>
                  <a:rPr lang="en-US" altLang="zh-CN" sz="2000">
                    <a:latin typeface="微软雅黑" panose="020B0503020204020204" pitchFamily="34" charset="-122"/>
                    <a:ea typeface="微软雅黑" panose="020B0503020204020204" pitchFamily="34" charset="-122"/>
                  </a:rPr>
                  <a:t>2.</a:t>
                </a:r>
                <a:r>
                  <a:rPr lang="zh-CN" altLang="en-US" sz="2000">
                    <a:latin typeface="微软雅黑" panose="020B0503020204020204" pitchFamily="34" charset="-122"/>
                    <a:ea typeface="微软雅黑" panose="020B0503020204020204" pitchFamily="34" charset="-122"/>
                  </a:rPr>
                  <a:t>机器人搜索方向设为八领域</a:t>
                </a:r>
              </a:p>
              <a:p>
                <a:pPr indent="457200">
                  <a:lnSpc>
                    <a:spcPct val="130000"/>
                  </a:lnSpc>
                </a:pPr>
                <a:r>
                  <a:rPr lang="en-US" altLang="zh-CN" sz="2000">
                    <a:latin typeface="微软雅黑" panose="020B0503020204020204" pitchFamily="34" charset="-122"/>
                    <a:ea typeface="微软雅黑" panose="020B0503020204020204" pitchFamily="34" charset="-122"/>
                  </a:rPr>
                  <a:t>3.e</a:t>
                </a:r>
                <a:r>
                  <a:rPr lang="en-US" altLang="zh-CN" sz="2000" baseline="-25000">
                    <a:latin typeface="微软雅黑" panose="020B0503020204020204" pitchFamily="34" charset="-122"/>
                    <a:ea typeface="微软雅黑" panose="020B0503020204020204" pitchFamily="34" charset="-122"/>
                  </a:rPr>
                  <a:t>1</a:t>
                </a:r>
                <a:r>
                  <a:rPr lang="zh-CN" altLang="en-US" sz="2000">
                    <a:latin typeface="微软雅黑" panose="020B0503020204020204" pitchFamily="34" charset="-122"/>
                    <a:ea typeface="微软雅黑" panose="020B0503020204020204" pitchFamily="34" charset="-122"/>
                    <a:sym typeface="+mn-ea"/>
                  </a:rPr>
                  <a:t>表示辐射梯度最大方向；</a:t>
                </a:r>
                <a:r>
                  <a:rPr lang="en-US" altLang="zh-CN" sz="2000">
                    <a:latin typeface="微软雅黑" panose="020B0503020204020204" pitchFamily="34" charset="-122"/>
                    <a:ea typeface="微软雅黑" panose="020B0503020204020204" pitchFamily="34" charset="-122"/>
                    <a:sym typeface="+mn-ea"/>
                  </a:rPr>
                  <a:t>e</a:t>
                </a:r>
                <a:r>
                  <a:rPr lang="en-US" altLang="zh-CN" sz="2000" baseline="-25000">
                    <a:latin typeface="微软雅黑" panose="020B0503020204020204" pitchFamily="34" charset="-122"/>
                    <a:ea typeface="微软雅黑" panose="020B0503020204020204" pitchFamily="34" charset="-122"/>
                    <a:sym typeface="+mn-ea"/>
                  </a:rPr>
                  <a:t>2</a:t>
                </a:r>
                <a14:m>
                  <m:oMath xmlns:m="http://schemas.openxmlformats.org/officeDocument/2006/math">
                    <m:r>
                      <a:rPr lang="en-US" altLang="zh-CN" sz="2000" i="1">
                        <a:latin typeface="Cambria Math" panose="02040503050406030204" pitchFamily="18" charset="0"/>
                        <a:ea typeface="微软雅黑" panose="020B0503020204020204" pitchFamily="34" charset="-122"/>
                        <a:cs typeface="Cambria Math" panose="02040503050406030204" pitchFamily="18" charset="0"/>
                        <a:sym typeface="+mn-ea"/>
                      </a:rPr>
                      <m:t>⊥</m:t>
                    </m:r>
                    <m:r>
                      <a:rPr lang="en-US" altLang="zh-CN" sz="2000">
                        <a:latin typeface="Cambria Math" panose="02040503050406030204" pitchFamily="18" charset="0"/>
                        <a:ea typeface="微软雅黑" panose="020B0503020204020204" pitchFamily="34" charset="-122"/>
                        <a:sym typeface="+mn-ea"/>
                      </a:rPr>
                      <m:t>𝑒</m:t>
                    </m:r>
                    <m:r>
                      <a:rPr lang="en-US" altLang="zh-CN" sz="2000" baseline="-25000">
                        <a:latin typeface="Cambria Math" panose="02040503050406030204" pitchFamily="18" charset="0"/>
                        <a:ea typeface="微软雅黑" panose="020B0503020204020204" pitchFamily="34" charset="-122"/>
                        <a:sym typeface="+mn-ea"/>
                      </a:rPr>
                      <m:t>1</m:t>
                    </m:r>
                  </m:oMath>
                </a14:m>
                <a:endParaRPr lang="en-US" altLang="zh-CN" sz="2000" baseline="-25000">
                  <a:latin typeface="微软雅黑" panose="020B0503020204020204" pitchFamily="34" charset="-122"/>
                  <a:ea typeface="微软雅黑" panose="020B0503020204020204" pitchFamily="34" charset="-122"/>
                  <a:sym typeface="+mn-ea"/>
                </a:endParaRPr>
              </a:p>
            </p:txBody>
          </p:sp>
        </mc:Choice>
        <mc:Fallback xmlns="">
          <p:sp>
            <p:nvSpPr>
              <p:cNvPr id="19" name="文本框 18"/>
              <p:cNvSpPr txBox="1">
                <a:spLocks noRot="1" noChangeAspect="1" noMove="1" noResize="1" noEditPoints="1" noAdjustHandles="1" noChangeArrowheads="1" noChangeShapeType="1" noTextEdit="1"/>
              </p:cNvSpPr>
              <p:nvPr>
                <p:custDataLst>
                  <p:tags r:id="rId18"/>
                </p:custDataLst>
              </p:nvPr>
            </p:nvSpPr>
            <p:spPr>
              <a:xfrm>
                <a:off x="40640" y="3993515"/>
                <a:ext cx="4644390" cy="1691640"/>
              </a:xfrm>
              <a:prstGeom prst="rect">
                <a:avLst/>
              </a:prstGeom>
              <a:blipFill rotWithShape="1">
                <a:blip r:embed="rId19"/>
                <a:stretch>
                  <a:fillRect/>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辐射场重建算法</a:t>
            </a:r>
          </a:p>
        </p:txBody>
      </p:sp>
      <p:sp>
        <p:nvSpPr>
          <p:cNvPr id="2" name="文本框 1"/>
          <p:cNvSpPr txBox="1"/>
          <p:nvPr/>
        </p:nvSpPr>
        <p:spPr>
          <a:xfrm>
            <a:off x="11669152" y="6378388"/>
            <a:ext cx="356188" cy="461665"/>
          </a:xfrm>
          <a:prstGeom prst="rect">
            <a:avLst/>
          </a:prstGeom>
          <a:noFill/>
        </p:spPr>
        <p:txBody>
          <a:bodyPr wrap="none" rtlCol="0">
            <a:spAutoFit/>
          </a:bodyPr>
          <a:lstStyle/>
          <a:p>
            <a:fld id="{97CAC968-A556-4A77-BF73-0B757962834C}" type="slidenum">
              <a:rPr lang="zh-CN" altLang="en-US" sz="2400" smtClean="0"/>
              <a:t>6</a:t>
            </a:fld>
            <a:endParaRPr lang="zh-CN" altLang="en-US" sz="2400"/>
          </a:p>
        </p:txBody>
      </p:sp>
      <p:cxnSp>
        <p:nvCxnSpPr>
          <p:cNvPr id="14" name="直接连接符 13"/>
          <p:cNvCxnSpPr/>
          <p:nvPr>
            <p:custDataLst>
              <p:tags r:id="rId1"/>
            </p:custDataLst>
          </p:nvPr>
        </p:nvCxnSpPr>
        <p:spPr>
          <a:xfrm flipV="1">
            <a:off x="62230" y="4229735"/>
            <a:ext cx="12110720" cy="20320"/>
          </a:xfrm>
          <a:prstGeom prst="line">
            <a:avLst/>
          </a:prstGeom>
          <a:ln w="28575"/>
        </p:spPr>
        <p:style>
          <a:lnRef idx="1">
            <a:schemeClr val="accent1"/>
          </a:lnRef>
          <a:fillRef idx="0">
            <a:schemeClr val="accent1"/>
          </a:fillRef>
          <a:effectRef idx="0">
            <a:schemeClr val="accent1"/>
          </a:effectRef>
          <a:fontRef idx="minor">
            <a:schemeClr val="tx1"/>
          </a:fontRef>
        </p:style>
      </p:cxnSp>
      <p:graphicFrame>
        <p:nvGraphicFramePr>
          <p:cNvPr id="3" name="对象 2"/>
          <p:cNvGraphicFramePr/>
          <p:nvPr>
            <p:custDataLst>
              <p:tags r:id="rId2"/>
            </p:custDataLst>
          </p:nvPr>
        </p:nvGraphicFramePr>
        <p:xfrm>
          <a:off x="2362200" y="1488440"/>
          <a:ext cx="4704715" cy="2112645"/>
        </p:xfrm>
        <a:graphic>
          <a:graphicData uri="http://schemas.openxmlformats.org/presentationml/2006/ole">
            <mc:AlternateContent xmlns:mc="http://schemas.openxmlformats.org/markup-compatibility/2006">
              <mc:Choice xmlns:v="urn:schemas-microsoft-com:vml" Requires="v">
                <p:oleObj r:id="rId12" imgW="3091180" imgH="1262380" progId="Visio.Drawing.15">
                  <p:embed/>
                </p:oleObj>
              </mc:Choice>
              <mc:Fallback>
                <p:oleObj r:id="rId12" imgW="3091180" imgH="1262380" progId="Visio.Drawing.15">
                  <p:embed/>
                  <p:pic>
                    <p:nvPicPr>
                      <p:cNvPr id="0" name="图片 6"/>
                      <p:cNvPicPr/>
                      <p:nvPr/>
                    </p:nvPicPr>
                    <p:blipFill>
                      <a:blip r:embed="rId13"/>
                      <a:stretch>
                        <a:fillRect/>
                      </a:stretch>
                    </p:blipFill>
                    <p:spPr>
                      <a:xfrm>
                        <a:off x="2362200" y="1488440"/>
                        <a:ext cx="4704715" cy="2112645"/>
                      </a:xfrm>
                      <a:prstGeom prst="rect">
                        <a:avLst/>
                      </a:prstGeom>
                    </p:spPr>
                  </p:pic>
                </p:oleObj>
              </mc:Fallback>
            </mc:AlternateContent>
          </a:graphicData>
        </a:graphic>
      </p:graphicFrame>
      <p:pic>
        <p:nvPicPr>
          <p:cNvPr id="40" name="图片 40" descr="squares_plot1"/>
          <p:cNvPicPr>
            <a:picLocks noChangeAspect="1"/>
          </p:cNvPicPr>
          <p:nvPr>
            <p:custDataLst>
              <p:tags r:id="rId3"/>
            </p:custDataLst>
          </p:nvPr>
        </p:nvPicPr>
        <p:blipFill>
          <a:blip r:embed="rId14"/>
          <a:stretch>
            <a:fillRect/>
          </a:stretch>
        </p:blipFill>
        <p:spPr>
          <a:xfrm>
            <a:off x="7452360" y="1548765"/>
            <a:ext cx="4089400" cy="1947545"/>
          </a:xfrm>
          <a:prstGeom prst="rect">
            <a:avLst/>
          </a:prstGeom>
        </p:spPr>
      </p:pic>
      <p:sp>
        <p:nvSpPr>
          <p:cNvPr id="5" name="文本框 4"/>
          <p:cNvSpPr txBox="1"/>
          <p:nvPr>
            <p:custDataLst>
              <p:tags r:id="rId4"/>
            </p:custDataLst>
          </p:nvPr>
        </p:nvSpPr>
        <p:spPr>
          <a:xfrm>
            <a:off x="417195" y="974725"/>
            <a:ext cx="5261610"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rPr>
              <a:t>选用</a:t>
            </a:r>
            <a:r>
              <a:rPr lang="en-US" altLang="zh-CN" sz="2000" b="1">
                <a:latin typeface="微软雅黑" panose="020B0503020204020204" pitchFamily="34" charset="-122"/>
                <a:ea typeface="微软雅黑" panose="020B0503020204020204" pitchFamily="34" charset="-122"/>
              </a:rPr>
              <a:t>GPR</a:t>
            </a:r>
            <a:r>
              <a:rPr lang="zh-CN" altLang="en-US" sz="2000" b="1">
                <a:latin typeface="微软雅黑" panose="020B0503020204020204" pitchFamily="34" charset="-122"/>
                <a:ea typeface="微软雅黑" panose="020B0503020204020204" pitchFamily="34" charset="-122"/>
              </a:rPr>
              <a:t>模型</a:t>
            </a:r>
            <a:r>
              <a:rPr lang="zh-CN" altLang="en-US" sz="2000">
                <a:latin typeface="微软雅黑" panose="020B0503020204020204" pitchFamily="34" charset="-122"/>
                <a:ea typeface="微软雅黑" panose="020B0503020204020204" pitchFamily="34" charset="-122"/>
              </a:rPr>
              <a:t>作为辐射场重建算法</a:t>
            </a:r>
          </a:p>
        </p:txBody>
      </p:sp>
      <p:sp>
        <p:nvSpPr>
          <p:cNvPr id="20" name="文本框 19"/>
          <p:cNvSpPr txBox="1"/>
          <p:nvPr>
            <p:custDataLst>
              <p:tags r:id="rId5"/>
            </p:custDataLst>
          </p:nvPr>
        </p:nvSpPr>
        <p:spPr>
          <a:xfrm>
            <a:off x="653415" y="2158365"/>
            <a:ext cx="1349375" cy="706755"/>
          </a:xfrm>
          <a:prstGeom prst="rect">
            <a:avLst/>
          </a:prstGeom>
          <a:solidFill>
            <a:schemeClr val="accent4">
              <a:lumMod val="20000"/>
              <a:lumOff val="80000"/>
            </a:schemeClr>
          </a:solidFill>
        </p:spPr>
        <p:txBody>
          <a:bodyPr wrap="square">
            <a:spAutoFit/>
          </a:bodyPr>
          <a:lstStyle/>
          <a:p>
            <a:pPr algn="ctr"/>
            <a:r>
              <a:rPr lang="en-US" altLang="zh-CN" sz="2000" b="1">
                <a:latin typeface="微软雅黑" panose="020B0503020204020204" pitchFamily="34" charset="-122"/>
                <a:ea typeface="微软雅黑" panose="020B0503020204020204" pitchFamily="34" charset="-122"/>
              </a:rPr>
              <a:t>GPR</a:t>
            </a:r>
            <a:r>
              <a:rPr lang="zh-CN" altLang="en-US" sz="2000" b="1">
                <a:latin typeface="微软雅黑" panose="020B0503020204020204" pitchFamily="34" charset="-122"/>
                <a:ea typeface="微软雅黑" panose="020B0503020204020204" pitchFamily="34" charset="-122"/>
              </a:rPr>
              <a:t>重建效果</a:t>
            </a:r>
          </a:p>
        </p:txBody>
      </p:sp>
      <p:pic>
        <p:nvPicPr>
          <p:cNvPr id="9" name="图片 8"/>
          <p:cNvPicPr>
            <a:picLocks noChangeAspect="1"/>
          </p:cNvPicPr>
          <p:nvPr>
            <p:custDataLst>
              <p:tags r:id="rId6"/>
            </p:custDataLst>
          </p:nvPr>
        </p:nvPicPr>
        <p:blipFill>
          <a:blip r:embed="rId15"/>
          <a:stretch>
            <a:fillRect/>
          </a:stretch>
        </p:blipFill>
        <p:spPr>
          <a:xfrm>
            <a:off x="996315" y="5980430"/>
            <a:ext cx="1661160" cy="518160"/>
          </a:xfrm>
          <a:prstGeom prst="rect">
            <a:avLst/>
          </a:prstGeom>
        </p:spPr>
      </p:pic>
      <p:pic>
        <p:nvPicPr>
          <p:cNvPr id="10" name="图片 9"/>
          <p:cNvPicPr>
            <a:picLocks noChangeAspect="1"/>
          </p:cNvPicPr>
          <p:nvPr>
            <p:custDataLst>
              <p:tags r:id="rId7"/>
            </p:custDataLst>
          </p:nvPr>
        </p:nvPicPr>
        <p:blipFill>
          <a:blip r:embed="rId16"/>
          <a:stretch>
            <a:fillRect/>
          </a:stretch>
        </p:blipFill>
        <p:spPr>
          <a:xfrm>
            <a:off x="3542665" y="5896610"/>
            <a:ext cx="2529840" cy="601980"/>
          </a:xfrm>
          <a:prstGeom prst="rect">
            <a:avLst/>
          </a:prstGeom>
        </p:spPr>
      </p:pic>
      <p:sp>
        <p:nvSpPr>
          <p:cNvPr id="11" name="文本框 10"/>
          <p:cNvSpPr txBox="1"/>
          <p:nvPr>
            <p:custDataLst>
              <p:tags r:id="rId8"/>
            </p:custDataLst>
          </p:nvPr>
        </p:nvSpPr>
        <p:spPr>
          <a:xfrm>
            <a:off x="417195" y="4782185"/>
            <a:ext cx="5261610"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rPr>
              <a:t>选用峰值分析方法用于估计源位置</a:t>
            </a:r>
          </a:p>
        </p:txBody>
      </p:sp>
      <p:sp>
        <p:nvSpPr>
          <p:cNvPr id="12" name="右箭头 11"/>
          <p:cNvSpPr/>
          <p:nvPr>
            <p:custDataLst>
              <p:tags r:id="rId9"/>
            </p:custDataLst>
          </p:nvPr>
        </p:nvSpPr>
        <p:spPr>
          <a:xfrm>
            <a:off x="2657475" y="5980430"/>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5" name="文本框 14"/>
          <p:cNvSpPr txBox="1"/>
          <p:nvPr/>
        </p:nvSpPr>
        <p:spPr>
          <a:xfrm>
            <a:off x="5858510" y="5273675"/>
            <a:ext cx="6096000" cy="706755"/>
          </a:xfrm>
          <a:prstGeom prst="rect">
            <a:avLst/>
          </a:prstGeom>
          <a:noFill/>
        </p:spPr>
        <p:txBody>
          <a:bodyPr wrap="square" rtlCol="0" anchor="t">
            <a:spAutoFit/>
          </a:bodyPr>
          <a:lstStyle/>
          <a:p>
            <a:r>
              <a:rPr lang="zh-CN" altLang="en-US" sz="2000">
                <a:latin typeface="微软雅黑" panose="020B0503020204020204" pitchFamily="34" charset="-122"/>
                <a:ea typeface="微软雅黑" panose="020B0503020204020204" pitchFamily="34" charset="-122"/>
                <a:sym typeface="+mn-ea"/>
              </a:rPr>
              <a:t>放射源辐射剂量分布服从平方反比定律，因此，源位置的辐射剂量最大；多个源会存在多个峰值。</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仿真实验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7</a:t>
            </a:fld>
            <a:endParaRPr lang="zh-CN" altLang="en-US" sz="2400"/>
          </a:p>
        </p:txBody>
      </p:sp>
      <p:sp>
        <p:nvSpPr>
          <p:cNvPr id="6" name="文本框 5"/>
          <p:cNvSpPr txBox="1"/>
          <p:nvPr/>
        </p:nvSpPr>
        <p:spPr>
          <a:xfrm>
            <a:off x="417195" y="1148080"/>
            <a:ext cx="4328795"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rPr>
              <a:t>单个放射源的路径规划与辐射场重建</a:t>
            </a:r>
          </a:p>
        </p:txBody>
      </p:sp>
      <p:pic>
        <p:nvPicPr>
          <p:cNvPr id="27" name="图片 27"/>
          <p:cNvPicPr>
            <a:picLocks noChangeAspect="1"/>
          </p:cNvPicPr>
          <p:nvPr>
            <p:custDataLst>
              <p:tags r:id="rId1"/>
            </p:custDataLst>
          </p:nvPr>
        </p:nvPicPr>
        <p:blipFill rotWithShape="1">
          <a:blip r:embed="rId13" cstate="print">
            <a:extLst>
              <a:ext uri="{28A0092B-C50C-407E-A947-70E740481C1C}">
                <a14:useLocalDpi xmlns:a14="http://schemas.microsoft.com/office/drawing/2010/main" val="0"/>
              </a:ext>
            </a:extLst>
          </a:blip>
          <a:srcRect l="4348" t="5470" r="7980"/>
          <a:stretch>
            <a:fillRect/>
          </a:stretch>
        </p:blipFill>
        <p:spPr bwMode="auto">
          <a:xfrm>
            <a:off x="791210" y="1736725"/>
            <a:ext cx="3018790" cy="2444115"/>
          </a:xfrm>
          <a:prstGeom prst="rect">
            <a:avLst/>
          </a:prstGeom>
          <a:noFill/>
          <a:ln>
            <a:noFill/>
          </a:ln>
        </p:spPr>
      </p:pic>
      <p:pic>
        <p:nvPicPr>
          <p:cNvPr id="26" name="图片 26"/>
          <p:cNvPicPr>
            <a:picLocks noChangeAspect="1"/>
          </p:cNvPicPr>
          <p:nvPr>
            <p:custDataLst>
              <p:tags r:id="rId2"/>
            </p:custDataLst>
          </p:nvPr>
        </p:nvPicPr>
        <p:blipFill rotWithShape="1">
          <a:blip r:embed="rId14" cstate="print">
            <a:extLst>
              <a:ext uri="{28A0092B-C50C-407E-A947-70E740481C1C}">
                <a14:useLocalDpi xmlns:a14="http://schemas.microsoft.com/office/drawing/2010/main" val="0"/>
              </a:ext>
            </a:extLst>
          </a:blip>
          <a:srcRect l="4077" t="4795" r="8404"/>
          <a:stretch>
            <a:fillRect/>
          </a:stretch>
        </p:blipFill>
        <p:spPr bwMode="auto">
          <a:xfrm>
            <a:off x="4585335" y="1736725"/>
            <a:ext cx="2983865" cy="2435860"/>
          </a:xfrm>
          <a:prstGeom prst="rect">
            <a:avLst/>
          </a:prstGeom>
          <a:noFill/>
          <a:ln>
            <a:noFill/>
          </a:ln>
        </p:spPr>
      </p:pic>
      <p:pic>
        <p:nvPicPr>
          <p:cNvPr id="29" name="图片 29"/>
          <p:cNvPicPr>
            <a:picLocks noChangeAspect="1"/>
          </p:cNvPicPr>
          <p:nvPr>
            <p:custDataLst>
              <p:tags r:id="rId3"/>
            </p:custDataLst>
          </p:nvPr>
        </p:nvPicPr>
        <p:blipFill rotWithShape="1">
          <a:blip r:embed="rId15" cstate="print">
            <a:extLst>
              <a:ext uri="{28A0092B-C50C-407E-A947-70E740481C1C}">
                <a14:useLocalDpi xmlns:a14="http://schemas.microsoft.com/office/drawing/2010/main" val="0"/>
              </a:ext>
            </a:extLst>
          </a:blip>
          <a:srcRect l="4198" t="4938" r="7635"/>
          <a:stretch>
            <a:fillRect/>
          </a:stretch>
        </p:blipFill>
        <p:spPr bwMode="auto">
          <a:xfrm>
            <a:off x="8344535" y="1722755"/>
            <a:ext cx="3027045" cy="2449830"/>
          </a:xfrm>
          <a:prstGeom prst="rect">
            <a:avLst/>
          </a:prstGeom>
          <a:noFill/>
          <a:ln>
            <a:noFill/>
          </a:ln>
        </p:spPr>
      </p:pic>
      <p:pic>
        <p:nvPicPr>
          <p:cNvPr id="28" name="图片 28"/>
          <p:cNvPicPr>
            <a:picLocks noChangeAspect="1"/>
          </p:cNvPicPr>
          <p:nvPr>
            <p:custDataLst>
              <p:tags r:id="rId4"/>
            </p:custDataLst>
          </p:nvPr>
        </p:nvPicPr>
        <p:blipFill rotWithShape="1">
          <a:blip r:embed="rId16" cstate="print">
            <a:extLst>
              <a:ext uri="{28A0092B-C50C-407E-A947-70E740481C1C}">
                <a14:useLocalDpi xmlns:a14="http://schemas.microsoft.com/office/drawing/2010/main" val="0"/>
              </a:ext>
            </a:extLst>
          </a:blip>
          <a:srcRect l="4349" t="5791" r="7739"/>
          <a:stretch>
            <a:fillRect/>
          </a:stretch>
        </p:blipFill>
        <p:spPr bwMode="auto">
          <a:xfrm>
            <a:off x="787400" y="4180840"/>
            <a:ext cx="3022600" cy="2432685"/>
          </a:xfrm>
          <a:prstGeom prst="rect">
            <a:avLst/>
          </a:prstGeom>
          <a:noFill/>
          <a:ln>
            <a:noFill/>
          </a:ln>
        </p:spPr>
      </p:pic>
      <p:pic>
        <p:nvPicPr>
          <p:cNvPr id="23" name="图片 23"/>
          <p:cNvPicPr>
            <a:picLocks noChangeAspect="1"/>
          </p:cNvPicPr>
          <p:nvPr>
            <p:custDataLst>
              <p:tags r:id="rId5"/>
            </p:custDataLst>
          </p:nvPr>
        </p:nvPicPr>
        <p:blipFill rotWithShape="1">
          <a:blip r:embed="rId17" cstate="print">
            <a:extLst>
              <a:ext uri="{28A0092B-C50C-407E-A947-70E740481C1C}">
                <a14:useLocalDpi xmlns:a14="http://schemas.microsoft.com/office/drawing/2010/main" val="0"/>
              </a:ext>
            </a:extLst>
          </a:blip>
          <a:srcRect l="4318" t="5114" r="7684"/>
          <a:stretch>
            <a:fillRect/>
          </a:stretch>
        </p:blipFill>
        <p:spPr bwMode="auto">
          <a:xfrm>
            <a:off x="4585335" y="4180840"/>
            <a:ext cx="2997200" cy="2425700"/>
          </a:xfrm>
          <a:prstGeom prst="rect">
            <a:avLst/>
          </a:prstGeom>
          <a:noFill/>
          <a:ln>
            <a:noFill/>
          </a:ln>
        </p:spPr>
      </p:pic>
      <p:pic>
        <p:nvPicPr>
          <p:cNvPr id="8" name="图片 1"/>
          <p:cNvPicPr>
            <a:picLocks noChangeAspect="1"/>
          </p:cNvPicPr>
          <p:nvPr>
            <p:custDataLst>
              <p:tags r:id="rId6"/>
            </p:custDataLst>
          </p:nvPr>
        </p:nvPicPr>
        <p:blipFill rotWithShape="1">
          <a:blip r:embed="rId18"/>
          <a:srcRect l="2029" t="3475" r="7565" b="3425"/>
          <a:stretch>
            <a:fillRect/>
          </a:stretch>
        </p:blipFill>
        <p:spPr bwMode="auto">
          <a:xfrm>
            <a:off x="8357870" y="4172585"/>
            <a:ext cx="3061970" cy="2364740"/>
          </a:xfrm>
          <a:prstGeom prst="rect">
            <a:avLst/>
          </a:prstGeom>
          <a:ln>
            <a:noFill/>
          </a:ln>
        </p:spPr>
      </p:pic>
      <p:sp>
        <p:nvSpPr>
          <p:cNvPr id="17" name="右箭头 16"/>
          <p:cNvSpPr/>
          <p:nvPr>
            <p:custDataLst>
              <p:tags r:id="rId7"/>
            </p:custDataLst>
          </p:nvPr>
        </p:nvSpPr>
        <p:spPr>
          <a:xfrm>
            <a:off x="3946525" y="2806700"/>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9" name="右箭头 8"/>
          <p:cNvSpPr/>
          <p:nvPr>
            <p:custDataLst>
              <p:tags r:id="rId8"/>
            </p:custDataLst>
          </p:nvPr>
        </p:nvSpPr>
        <p:spPr>
          <a:xfrm>
            <a:off x="7705725" y="2806700"/>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0" name="右箭头 9"/>
          <p:cNvSpPr/>
          <p:nvPr>
            <p:custDataLst>
              <p:tags r:id="rId9"/>
            </p:custDataLst>
          </p:nvPr>
        </p:nvSpPr>
        <p:spPr>
          <a:xfrm>
            <a:off x="3946525" y="5241290"/>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2" name="左右箭头 11"/>
          <p:cNvSpPr/>
          <p:nvPr>
            <p:custDataLst>
              <p:tags r:id="rId10"/>
            </p:custDataLst>
          </p:nvPr>
        </p:nvSpPr>
        <p:spPr>
          <a:xfrm>
            <a:off x="7705725" y="5241290"/>
            <a:ext cx="502920" cy="304800"/>
          </a:xfrm>
          <a:prstGeom prst="lef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仿真实验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8</a:t>
            </a:fld>
            <a:endParaRPr lang="zh-CN" altLang="en-US" sz="2400"/>
          </a:p>
        </p:txBody>
      </p:sp>
      <p:graphicFrame>
        <p:nvGraphicFramePr>
          <p:cNvPr id="5" name="表格 4"/>
          <p:cNvGraphicFramePr/>
          <p:nvPr>
            <p:custDataLst>
              <p:tags r:id="rId1"/>
            </p:custDataLst>
          </p:nvPr>
        </p:nvGraphicFramePr>
        <p:xfrm>
          <a:off x="5278120" y="986155"/>
          <a:ext cx="6392545" cy="2387600"/>
        </p:xfrm>
        <a:graphic>
          <a:graphicData uri="http://schemas.openxmlformats.org/drawingml/2006/table">
            <a:tbl>
              <a:tblPr firstRow="1" bandRow="1">
                <a:tableStyleId>{5C22544A-7EE6-4342-B048-85BDC9FD1C3A}</a:tableStyleId>
              </a:tblPr>
              <a:tblGrid>
                <a:gridCol w="1629410">
                  <a:extLst>
                    <a:ext uri="{9D8B030D-6E8A-4147-A177-3AD203B41FA5}">
                      <a16:colId xmlns:a16="http://schemas.microsoft.com/office/drawing/2014/main" val="20000"/>
                    </a:ext>
                  </a:extLst>
                </a:gridCol>
                <a:gridCol w="2742565">
                  <a:extLst>
                    <a:ext uri="{9D8B030D-6E8A-4147-A177-3AD203B41FA5}">
                      <a16:colId xmlns:a16="http://schemas.microsoft.com/office/drawing/2014/main" val="20001"/>
                    </a:ext>
                  </a:extLst>
                </a:gridCol>
                <a:gridCol w="2020570">
                  <a:extLst>
                    <a:ext uri="{9D8B030D-6E8A-4147-A177-3AD203B41FA5}">
                      <a16:colId xmlns:a16="http://schemas.microsoft.com/office/drawing/2014/main" val="20002"/>
                    </a:ext>
                  </a:extLst>
                </a:gridCol>
              </a:tblGrid>
              <a:tr h="396240">
                <a:tc>
                  <a:txBody>
                    <a:bodyPr/>
                    <a:lstStyle/>
                    <a:p>
                      <a:pPr indent="0" algn="ctr" fontAlgn="base">
                        <a:lnSpc>
                          <a:spcPct val="100000"/>
                        </a:lnSpc>
                        <a:buClrTx/>
                        <a:buSzTx/>
                        <a:buFontTx/>
                        <a:buNone/>
                      </a:pP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测量次数</a:t>
                      </a:r>
                    </a:p>
                  </a:txBody>
                  <a:tcPr/>
                </a:tc>
                <a:tc>
                  <a:txBody>
                    <a:bodyPr/>
                    <a:lstStyle/>
                    <a:p>
                      <a:pPr indent="0" algn="ctr" fontAlgn="base">
                        <a:lnSpc>
                          <a:spcPct val="100000"/>
                        </a:lnSpc>
                        <a:buClrTx/>
                        <a:buSzTx/>
                        <a:buFontTx/>
                        <a:buNone/>
                      </a:pP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估计源位置（</a:t>
                      </a:r>
                      <a:r>
                        <a:rPr lang="en-US" altLang="zh-CN" sz="2000" b="0">
                          <a:solidFill>
                            <a:schemeClr val="tx1"/>
                          </a:solidFill>
                          <a:latin typeface="微软雅黑" panose="020B0503020204020204" pitchFamily="34" charset="-122"/>
                          <a:ea typeface="微软雅黑" panose="020B0503020204020204" pitchFamily="34" charset="-122"/>
                          <a:cs typeface="等线" panose="02010600030101010101" charset="-122"/>
                        </a:rPr>
                        <a:t>m</a:t>
                      </a: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a:t>
                      </a:r>
                    </a:p>
                  </a:txBody>
                  <a:tcPr/>
                </a:tc>
                <a:tc>
                  <a:txBody>
                    <a:bodyPr/>
                    <a:lstStyle/>
                    <a:p>
                      <a:pPr indent="0" algn="ctr" fontAlgn="base">
                        <a:lnSpc>
                          <a:spcPct val="100000"/>
                        </a:lnSpc>
                        <a:buClrTx/>
                        <a:buSzTx/>
                        <a:buFontTx/>
                        <a:buNone/>
                      </a:pP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误差</a:t>
                      </a:r>
                      <a:r>
                        <a:rPr lang="en-US" altLang="zh-CN" sz="2000" b="0">
                          <a:solidFill>
                            <a:schemeClr val="tx1"/>
                          </a:solidFill>
                          <a:latin typeface="微软雅黑" panose="020B0503020204020204" pitchFamily="34" charset="-122"/>
                          <a:ea typeface="微软雅黑" panose="020B0503020204020204" pitchFamily="34" charset="-122"/>
                          <a:cs typeface="等线" panose="02010600030101010101" charset="-122"/>
                        </a:rPr>
                        <a:t> </a:t>
                      </a: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a:t>
                      </a:r>
                      <a:r>
                        <a:rPr lang="en-US" altLang="zh-CN" sz="2000" b="0">
                          <a:solidFill>
                            <a:schemeClr val="tx1"/>
                          </a:solidFill>
                          <a:latin typeface="微软雅黑" panose="020B0503020204020204" pitchFamily="34" charset="-122"/>
                          <a:ea typeface="微软雅黑" panose="020B0503020204020204" pitchFamily="34" charset="-122"/>
                          <a:cs typeface="等线" panose="02010600030101010101" charset="-122"/>
                        </a:rPr>
                        <a:t>m</a:t>
                      </a:r>
                      <a:r>
                        <a:rPr lang="zh-CN" altLang="en-US" sz="2000" b="0">
                          <a:solidFill>
                            <a:schemeClr val="tx1"/>
                          </a:solidFill>
                          <a:latin typeface="微软雅黑" panose="020B0503020204020204" pitchFamily="34" charset="-122"/>
                          <a:ea typeface="微软雅黑" panose="020B0503020204020204" pitchFamily="34" charset="-122"/>
                          <a:cs typeface="等线" panose="02010600030101010101" charset="-122"/>
                        </a:rPr>
                        <a:t>）</a:t>
                      </a:r>
                    </a:p>
                  </a:txBody>
                  <a:tcPr/>
                </a:tc>
                <a:extLst>
                  <a:ext uri="{0D108BD9-81ED-4DB2-BD59-A6C34878D82A}">
                    <a16:rowId xmlns:a16="http://schemas.microsoft.com/office/drawing/2014/main" val="10000"/>
                  </a:ext>
                </a:extLst>
              </a:tr>
              <a:tr h="396240">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4</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(8.08,13.13)</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(2.92,1.13)</a:t>
                      </a:r>
                    </a:p>
                  </a:txBody>
                  <a:tcPr/>
                </a:tc>
                <a:extLst>
                  <a:ext uri="{0D108BD9-81ED-4DB2-BD59-A6C34878D82A}">
                    <a16:rowId xmlns:a16="http://schemas.microsoft.com/office/drawing/2014/main" val="10001"/>
                  </a:ext>
                </a:extLst>
              </a:tr>
              <a:tr h="396240">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8</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(10.61,11.62)</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(0.39,0.38)</a:t>
                      </a:r>
                    </a:p>
                  </a:txBody>
                  <a:tcPr/>
                </a:tc>
                <a:extLst>
                  <a:ext uri="{0D108BD9-81ED-4DB2-BD59-A6C34878D82A}">
                    <a16:rowId xmlns:a16="http://schemas.microsoft.com/office/drawing/2014/main" val="10002"/>
                  </a:ext>
                </a:extLst>
              </a:tr>
              <a:tr h="396240">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12</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(10.86, 11.62)</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(0.14,0.38)</a:t>
                      </a:r>
                    </a:p>
                  </a:txBody>
                  <a:tcPr/>
                </a:tc>
                <a:extLst>
                  <a:ext uri="{0D108BD9-81ED-4DB2-BD59-A6C34878D82A}">
                    <a16:rowId xmlns:a16="http://schemas.microsoft.com/office/drawing/2014/main" val="10003"/>
                  </a:ext>
                </a:extLst>
              </a:tr>
              <a:tr h="396240">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16</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(10.86, 11.87)</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(0.14,0.13)</a:t>
                      </a:r>
                    </a:p>
                  </a:txBody>
                  <a:tcPr/>
                </a:tc>
                <a:extLst>
                  <a:ext uri="{0D108BD9-81ED-4DB2-BD59-A6C34878D82A}">
                    <a16:rowId xmlns:a16="http://schemas.microsoft.com/office/drawing/2014/main" val="10004"/>
                  </a:ext>
                </a:extLst>
              </a:tr>
              <a:tr h="406400">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18</a:t>
                      </a:r>
                    </a:p>
                  </a:txBody>
                  <a:tcPr/>
                </a:tc>
                <a:tc>
                  <a:txBody>
                    <a:bodyPr/>
                    <a:lstStyle/>
                    <a:p>
                      <a:pPr indent="0" algn="ctr" fontAlgn="base">
                        <a:lnSpc>
                          <a:spcPct val="100000"/>
                        </a:lnSpc>
                        <a:buClrTx/>
                        <a:buSzTx/>
                        <a:buFontTx/>
                        <a:buNone/>
                      </a:pPr>
                      <a:r>
                        <a:rPr lang="en-US" altLang="zh-CN" sz="2000">
                          <a:solidFill>
                            <a:schemeClr val="tx1"/>
                          </a:solidFill>
                          <a:latin typeface="微软雅黑" panose="020B0503020204020204" pitchFamily="34" charset="-122"/>
                          <a:ea typeface="微软雅黑" panose="020B0503020204020204" pitchFamily="34" charset="-122"/>
                          <a:cs typeface="等线" panose="02010600030101010101" charset="-122"/>
                        </a:rPr>
                        <a:t>(11.11, 11.87)</a:t>
                      </a:r>
                    </a:p>
                  </a:txBody>
                  <a:tcPr/>
                </a:tc>
                <a:tc>
                  <a:txBody>
                    <a:bodyPr/>
                    <a:lstStyle/>
                    <a:p>
                      <a:pPr indent="0" algn="ctr" fontAlgn="base">
                        <a:lnSpc>
                          <a:spcPct val="100000"/>
                        </a:lnSpc>
                        <a:buClrTx/>
                        <a:buSzTx/>
                        <a:buFontTx/>
                        <a:buNone/>
                      </a:pPr>
                      <a:r>
                        <a:rPr lang="en-US" altLang="zh-CN" sz="2000" b="1">
                          <a:solidFill>
                            <a:schemeClr val="tx1"/>
                          </a:solidFill>
                          <a:latin typeface="微软雅黑" panose="020B0503020204020204" pitchFamily="34" charset="-122"/>
                          <a:ea typeface="微软雅黑" panose="020B0503020204020204" pitchFamily="34" charset="-122"/>
                          <a:cs typeface="等线" panose="02010600030101010101" charset="-122"/>
                        </a:rPr>
                        <a:t>(0.11,0.13)</a:t>
                      </a:r>
                    </a:p>
                  </a:txBody>
                  <a:tcPr/>
                </a:tc>
                <a:extLst>
                  <a:ext uri="{0D108BD9-81ED-4DB2-BD59-A6C34878D82A}">
                    <a16:rowId xmlns:a16="http://schemas.microsoft.com/office/drawing/2014/main" val="10005"/>
                  </a:ext>
                </a:extLst>
              </a:tr>
            </a:tbl>
          </a:graphicData>
        </a:graphic>
      </p:graphicFrame>
      <p:pic>
        <p:nvPicPr>
          <p:cNvPr id="6" name="图片 4"/>
          <p:cNvPicPr>
            <a:picLocks noChangeAspect="1"/>
          </p:cNvPicPr>
          <p:nvPr>
            <p:custDataLst>
              <p:tags r:id="rId2"/>
            </p:custDataLst>
          </p:nvPr>
        </p:nvPicPr>
        <p:blipFill rotWithShape="1">
          <a:blip r:embed="rId10" cstate="print">
            <a:extLst>
              <a:ext uri="{28A0092B-C50C-407E-A947-70E740481C1C}">
                <a14:useLocalDpi xmlns:a14="http://schemas.microsoft.com/office/drawing/2010/main" val="0"/>
              </a:ext>
            </a:extLst>
          </a:blip>
          <a:srcRect l="3058" t="2042" r="8871" b="-1"/>
          <a:stretch>
            <a:fillRect/>
          </a:stretch>
        </p:blipFill>
        <p:spPr bwMode="auto">
          <a:xfrm>
            <a:off x="491490" y="3514725"/>
            <a:ext cx="3296285" cy="2741295"/>
          </a:xfrm>
          <a:prstGeom prst="rect">
            <a:avLst/>
          </a:prstGeom>
          <a:noFill/>
          <a:ln>
            <a:noFill/>
          </a:ln>
        </p:spPr>
      </p:pic>
      <p:pic>
        <p:nvPicPr>
          <p:cNvPr id="13" name="图片 13"/>
          <p:cNvPicPr>
            <a:picLocks noChangeAspect="1"/>
          </p:cNvPicPr>
          <p:nvPr>
            <p:custDataLst>
              <p:tags r:id="rId3"/>
            </p:custDataLst>
          </p:nvPr>
        </p:nvPicPr>
        <p:blipFill rotWithShape="1">
          <a:blip r:embed="rId11" cstate="print">
            <a:extLst>
              <a:ext uri="{28A0092B-C50C-407E-A947-70E740481C1C}">
                <a14:useLocalDpi xmlns:a14="http://schemas.microsoft.com/office/drawing/2010/main" val="0"/>
              </a:ext>
            </a:extLst>
          </a:blip>
          <a:srcRect l="2468" t="2302" r="8657" b="1"/>
          <a:stretch>
            <a:fillRect/>
          </a:stretch>
        </p:blipFill>
        <p:spPr bwMode="auto">
          <a:xfrm>
            <a:off x="4058920" y="3514725"/>
            <a:ext cx="3375025" cy="2784475"/>
          </a:xfrm>
          <a:prstGeom prst="rect">
            <a:avLst/>
          </a:prstGeom>
          <a:noFill/>
          <a:ln>
            <a:noFill/>
          </a:ln>
        </p:spPr>
      </p:pic>
      <p:cxnSp>
        <p:nvCxnSpPr>
          <p:cNvPr id="14" name="直接连接符 13"/>
          <p:cNvCxnSpPr/>
          <p:nvPr>
            <p:custDataLst>
              <p:tags r:id="rId4"/>
            </p:custDataLst>
          </p:nvPr>
        </p:nvCxnSpPr>
        <p:spPr>
          <a:xfrm flipV="1">
            <a:off x="40640" y="3500120"/>
            <a:ext cx="12110720" cy="2032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5" name="图片 15"/>
          <p:cNvPicPr>
            <a:picLocks noChangeAspect="1"/>
          </p:cNvPicPr>
          <p:nvPr>
            <p:custDataLst>
              <p:tags r:id="rId5"/>
            </p:custDataLst>
          </p:nvPr>
        </p:nvPicPr>
        <p:blipFill rotWithShape="1">
          <a:blip r:embed="rId12" cstate="print">
            <a:extLst>
              <a:ext uri="{28A0092B-C50C-407E-A947-70E740481C1C}">
                <a14:useLocalDpi xmlns:a14="http://schemas.microsoft.com/office/drawing/2010/main" val="0"/>
              </a:ext>
            </a:extLst>
          </a:blip>
          <a:srcRect l="2468" t="2302" r="8657" b="1"/>
          <a:stretch>
            <a:fillRect/>
          </a:stretch>
        </p:blipFill>
        <p:spPr bwMode="auto">
          <a:xfrm>
            <a:off x="7705090" y="3520440"/>
            <a:ext cx="3367405" cy="2778760"/>
          </a:xfrm>
          <a:prstGeom prst="rect">
            <a:avLst/>
          </a:prstGeom>
          <a:noFill/>
          <a:ln>
            <a:noFill/>
          </a:ln>
        </p:spPr>
      </p:pic>
      <p:sp>
        <p:nvSpPr>
          <p:cNvPr id="8" name="文本框 7"/>
          <p:cNvSpPr txBox="1"/>
          <p:nvPr/>
        </p:nvSpPr>
        <p:spPr>
          <a:xfrm>
            <a:off x="764540" y="6303010"/>
            <a:ext cx="5600065" cy="398780"/>
          </a:xfrm>
          <a:prstGeom prst="rect">
            <a:avLst/>
          </a:prstGeom>
          <a:noFill/>
        </p:spPr>
        <p:txBody>
          <a:bodyPr wrap="square" rtlCol="0" anchor="t">
            <a:spAutoFit/>
          </a:bodyPr>
          <a:lstStyle/>
          <a:p>
            <a:r>
              <a:rPr lang="en-US" altLang="zh-CN" sz="2000" b="1">
                <a:latin typeface="微软雅黑" panose="020B0503020204020204" pitchFamily="34" charset="-122"/>
                <a:ea typeface="微软雅黑" panose="020B0503020204020204" pitchFamily="34" charset="-122"/>
                <a:sym typeface="+mn-ea"/>
              </a:rPr>
              <a:t> </a:t>
            </a:r>
            <a:r>
              <a:rPr lang="zh-CN" altLang="en-US" sz="2000" b="1">
                <a:latin typeface="微软雅黑" panose="020B0503020204020204" pitchFamily="34" charset="-122"/>
                <a:ea typeface="微软雅黑" panose="020B0503020204020204" pitchFamily="34" charset="-122"/>
                <a:sym typeface="+mn-ea"/>
              </a:rPr>
              <a:t>不同起始位置</a:t>
            </a:r>
            <a:r>
              <a:rPr lang="zh-CN" altLang="en-US" sz="2000">
                <a:latin typeface="微软雅黑" panose="020B0503020204020204" pitchFamily="34" charset="-122"/>
                <a:ea typeface="微软雅黑" panose="020B0503020204020204" pitchFamily="34" charset="-122"/>
                <a:sym typeface="+mn-ea"/>
              </a:rPr>
              <a:t>路径规划与辐射场重建结果对比</a:t>
            </a:r>
          </a:p>
        </p:txBody>
      </p:sp>
      <p:sp>
        <p:nvSpPr>
          <p:cNvPr id="9" name="文本框 8"/>
          <p:cNvSpPr txBox="1"/>
          <p:nvPr>
            <p:custDataLst>
              <p:tags r:id="rId6"/>
            </p:custDataLst>
          </p:nvPr>
        </p:nvSpPr>
        <p:spPr>
          <a:xfrm>
            <a:off x="6364605" y="6299200"/>
            <a:ext cx="4849495" cy="398780"/>
          </a:xfrm>
          <a:prstGeom prst="rect">
            <a:avLst/>
          </a:prstGeom>
          <a:noFill/>
        </p:spPr>
        <p:txBody>
          <a:bodyPr wrap="square" rtlCol="0" anchor="t">
            <a:spAutoFit/>
          </a:bodyPr>
          <a:lstStyle/>
          <a:p>
            <a:r>
              <a:rPr lang="en-US" altLang="zh-CN" sz="2000">
                <a:latin typeface="微软雅黑" panose="020B0503020204020204" pitchFamily="34" charset="-122"/>
                <a:ea typeface="微软雅黑" panose="020B0503020204020204" pitchFamily="34" charset="-122"/>
                <a:sym typeface="+mn-ea"/>
              </a:rPr>
              <a:t> </a:t>
            </a:r>
            <a:r>
              <a:rPr lang="zh-CN" altLang="en-US" sz="2000" b="1">
                <a:latin typeface="微软雅黑" panose="020B0503020204020204" pitchFamily="34" charset="-122"/>
                <a:ea typeface="微软雅黑" panose="020B0503020204020204" pitchFamily="34" charset="-122"/>
                <a:sym typeface="+mn-ea"/>
              </a:rPr>
              <a:t>不同阈值</a:t>
            </a:r>
            <a:r>
              <a:rPr lang="zh-CN" altLang="en-US" sz="2000">
                <a:latin typeface="微软雅黑" panose="020B0503020204020204" pitchFamily="34" charset="-122"/>
                <a:ea typeface="微软雅黑" panose="020B0503020204020204" pitchFamily="34" charset="-122"/>
                <a:sym typeface="+mn-ea"/>
              </a:rPr>
              <a:t>路径规划与辐射场重建结果对比</a:t>
            </a:r>
          </a:p>
        </p:txBody>
      </p:sp>
      <p:sp>
        <p:nvSpPr>
          <p:cNvPr id="10" name="文本框 9"/>
          <p:cNvSpPr txBox="1"/>
          <p:nvPr>
            <p:custDataLst>
              <p:tags r:id="rId7"/>
            </p:custDataLst>
          </p:nvPr>
        </p:nvSpPr>
        <p:spPr>
          <a:xfrm>
            <a:off x="405130" y="1980565"/>
            <a:ext cx="4528185" cy="398780"/>
          </a:xfrm>
          <a:prstGeom prst="rect">
            <a:avLst/>
          </a:prstGeom>
          <a:noFill/>
        </p:spPr>
        <p:txBody>
          <a:bodyPr wrap="square" rtlCol="0" anchor="t">
            <a:spAutoFit/>
          </a:bodyPr>
          <a:lstStyle/>
          <a:p>
            <a:r>
              <a:rPr lang="zh-CN" altLang="en-US" sz="2000">
                <a:latin typeface="微软雅黑" panose="020B0503020204020204" pitchFamily="34" charset="-122"/>
                <a:ea typeface="微软雅黑" panose="020B0503020204020204" pitchFamily="34" charset="-122"/>
                <a:sym typeface="+mn-ea"/>
              </a:rPr>
              <a:t>不同辐射测量次数下的源位置估计误差</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pPr algn="ctr"/>
            <a:r>
              <a:rPr lang="zh-CN" altLang="en-US">
                <a:sym typeface="+mn-ea"/>
              </a:rPr>
              <a:t>仿真实验</a:t>
            </a:r>
          </a:p>
        </p:txBody>
      </p:sp>
      <p:sp>
        <p:nvSpPr>
          <p:cNvPr id="2" name="文本框 1"/>
          <p:cNvSpPr txBox="1"/>
          <p:nvPr/>
        </p:nvSpPr>
        <p:spPr>
          <a:xfrm>
            <a:off x="11455792" y="6378388"/>
            <a:ext cx="356188" cy="461665"/>
          </a:xfrm>
          <a:prstGeom prst="rect">
            <a:avLst/>
          </a:prstGeom>
          <a:noFill/>
        </p:spPr>
        <p:txBody>
          <a:bodyPr wrap="none" rtlCol="0">
            <a:spAutoFit/>
          </a:bodyPr>
          <a:lstStyle/>
          <a:p>
            <a:fld id="{97CAC968-A556-4A77-BF73-0B757962834C}" type="slidenum">
              <a:rPr lang="zh-CN" altLang="en-US" sz="2400" smtClean="0"/>
              <a:t>9</a:t>
            </a:fld>
            <a:endParaRPr lang="zh-CN" altLang="en-US" sz="2400"/>
          </a:p>
        </p:txBody>
      </p:sp>
      <p:sp>
        <p:nvSpPr>
          <p:cNvPr id="5" name="文本框 4"/>
          <p:cNvSpPr txBox="1"/>
          <p:nvPr/>
        </p:nvSpPr>
        <p:spPr>
          <a:xfrm>
            <a:off x="417195" y="1062355"/>
            <a:ext cx="6107430" cy="377190"/>
          </a:xfrm>
          <a:prstGeom prst="rect">
            <a:avLst/>
          </a:prstGeom>
          <a:solidFill>
            <a:schemeClr val="accent5">
              <a:lumMod val="40000"/>
              <a:lumOff val="60000"/>
            </a:schemeClr>
          </a:solidFill>
        </p:spPr>
        <p:txBody>
          <a:bodyPr wrap="square" rtlCol="0">
            <a:noAutofit/>
          </a:bodyPr>
          <a:lstStyle/>
          <a:p>
            <a:pPr indent="0" algn="ctr" eaLnBrk="1" latinLnBrk="0" hangingPunct="1">
              <a:lnSpc>
                <a:spcPct val="100000"/>
              </a:lnSpc>
              <a:spcAft>
                <a:spcPts val="0"/>
              </a:spcAft>
              <a:buClrTx/>
              <a:buSzTx/>
              <a:buFontTx/>
            </a:pPr>
            <a:r>
              <a:rPr lang="zh-CN" altLang="en-US" sz="2000">
                <a:latin typeface="微软雅黑" panose="020B0503020204020204" pitchFamily="34" charset="-122"/>
                <a:ea typeface="微软雅黑" panose="020B0503020204020204" pitchFamily="34" charset="-122"/>
                <a:sym typeface="+mn-ea"/>
              </a:rPr>
              <a:t>两个放射源（相同活度）的路径规划与辐射场重建</a:t>
            </a:r>
            <a:endParaRPr lang="zh-CN" altLang="en-US" sz="2000">
              <a:latin typeface="微软雅黑" panose="020B0503020204020204" pitchFamily="34" charset="-122"/>
              <a:ea typeface="微软雅黑" panose="020B0503020204020204" pitchFamily="34" charset="-122"/>
            </a:endParaRPr>
          </a:p>
        </p:txBody>
      </p:sp>
      <p:pic>
        <p:nvPicPr>
          <p:cNvPr id="37" name="图片 37"/>
          <p:cNvPicPr>
            <a:picLocks noChangeAspect="1"/>
          </p:cNvPicPr>
          <p:nvPr>
            <p:custDataLst>
              <p:tags r:id="rId1"/>
            </p:custDataLst>
          </p:nvPr>
        </p:nvPicPr>
        <p:blipFill rotWithShape="1">
          <a:blip r:embed="rId14" cstate="print">
            <a:extLst>
              <a:ext uri="{28A0092B-C50C-407E-A947-70E740481C1C}">
                <a14:useLocalDpi xmlns:a14="http://schemas.microsoft.com/office/drawing/2010/main" val="0"/>
              </a:ext>
            </a:extLst>
          </a:blip>
          <a:srcRect l="2752" t="2141" r="8716"/>
          <a:stretch>
            <a:fillRect/>
          </a:stretch>
        </p:blipFill>
        <p:spPr bwMode="auto">
          <a:xfrm>
            <a:off x="1149350" y="1668145"/>
            <a:ext cx="2840990" cy="2355215"/>
          </a:xfrm>
          <a:prstGeom prst="rect">
            <a:avLst/>
          </a:prstGeom>
          <a:noFill/>
          <a:ln>
            <a:noFill/>
          </a:ln>
        </p:spPr>
      </p:pic>
      <p:pic>
        <p:nvPicPr>
          <p:cNvPr id="36" name="图片 36"/>
          <p:cNvPicPr>
            <a:picLocks noChangeAspect="1"/>
          </p:cNvPicPr>
          <p:nvPr>
            <p:custDataLst>
              <p:tags r:id="rId2"/>
            </p:custDataLst>
          </p:nvPr>
        </p:nvPicPr>
        <p:blipFill rotWithShape="1">
          <a:blip r:embed="rId15" cstate="print">
            <a:extLst>
              <a:ext uri="{28A0092B-C50C-407E-A947-70E740481C1C}">
                <a14:useLocalDpi xmlns:a14="http://schemas.microsoft.com/office/drawing/2010/main" val="0"/>
              </a:ext>
            </a:extLst>
          </a:blip>
          <a:srcRect l="2981" t="2141" r="8946"/>
          <a:stretch>
            <a:fillRect/>
          </a:stretch>
        </p:blipFill>
        <p:spPr bwMode="auto">
          <a:xfrm>
            <a:off x="4488815" y="1668145"/>
            <a:ext cx="2811780" cy="2343150"/>
          </a:xfrm>
          <a:prstGeom prst="rect">
            <a:avLst/>
          </a:prstGeom>
          <a:noFill/>
          <a:ln>
            <a:noFill/>
          </a:ln>
        </p:spPr>
      </p:pic>
      <p:pic>
        <p:nvPicPr>
          <p:cNvPr id="34" name="图片 34"/>
          <p:cNvPicPr>
            <a:picLocks noChangeAspect="1"/>
          </p:cNvPicPr>
          <p:nvPr>
            <p:custDataLst>
              <p:tags r:id="rId3"/>
            </p:custDataLst>
          </p:nvPr>
        </p:nvPicPr>
        <p:blipFill rotWithShape="1">
          <a:blip r:embed="rId16" cstate="print">
            <a:extLst>
              <a:ext uri="{28A0092B-C50C-407E-A947-70E740481C1C}">
                <a14:useLocalDpi xmlns:a14="http://schemas.microsoft.com/office/drawing/2010/main" val="0"/>
              </a:ext>
            </a:extLst>
          </a:blip>
          <a:srcRect l="2608" t="1739" r="8913"/>
          <a:stretch>
            <a:fillRect/>
          </a:stretch>
        </p:blipFill>
        <p:spPr bwMode="auto">
          <a:xfrm>
            <a:off x="7866380" y="1668145"/>
            <a:ext cx="2831465" cy="2357120"/>
          </a:xfrm>
          <a:prstGeom prst="rect">
            <a:avLst/>
          </a:prstGeom>
          <a:noFill/>
          <a:ln>
            <a:noFill/>
          </a:ln>
        </p:spPr>
      </p:pic>
      <p:pic>
        <p:nvPicPr>
          <p:cNvPr id="33" name="图片 33"/>
          <p:cNvPicPr>
            <a:picLocks noChangeAspect="1"/>
          </p:cNvPicPr>
          <p:nvPr>
            <p:custDataLst>
              <p:tags r:id="rId4"/>
            </p:custDataLst>
          </p:nvPr>
        </p:nvPicPr>
        <p:blipFill rotWithShape="1">
          <a:blip r:embed="rId17" cstate="print">
            <a:extLst>
              <a:ext uri="{28A0092B-C50C-407E-A947-70E740481C1C}">
                <a14:useLocalDpi xmlns:a14="http://schemas.microsoft.com/office/drawing/2010/main" val="0"/>
              </a:ext>
            </a:extLst>
          </a:blip>
          <a:srcRect l="2869" t="1738" r="8761" b="1"/>
          <a:stretch>
            <a:fillRect/>
          </a:stretch>
        </p:blipFill>
        <p:spPr bwMode="auto">
          <a:xfrm>
            <a:off x="1149350" y="4045585"/>
            <a:ext cx="2820670" cy="2352040"/>
          </a:xfrm>
          <a:prstGeom prst="rect">
            <a:avLst/>
          </a:prstGeom>
          <a:noFill/>
          <a:ln>
            <a:noFill/>
          </a:ln>
        </p:spPr>
      </p:pic>
      <p:pic>
        <p:nvPicPr>
          <p:cNvPr id="32" name="图片 32"/>
          <p:cNvPicPr>
            <a:picLocks noChangeAspect="1"/>
          </p:cNvPicPr>
          <p:nvPr>
            <p:custDataLst>
              <p:tags r:id="rId5"/>
            </p:custDataLst>
          </p:nvPr>
        </p:nvPicPr>
        <p:blipFill rotWithShape="1">
          <a:blip r:embed="rId18" cstate="print">
            <a:extLst>
              <a:ext uri="{28A0092B-C50C-407E-A947-70E740481C1C}">
                <a14:useLocalDpi xmlns:a14="http://schemas.microsoft.com/office/drawing/2010/main" val="0"/>
              </a:ext>
            </a:extLst>
          </a:blip>
          <a:srcRect l="2658" t="1930" r="8705"/>
          <a:stretch>
            <a:fillRect/>
          </a:stretch>
        </p:blipFill>
        <p:spPr bwMode="auto">
          <a:xfrm>
            <a:off x="4487545" y="4011295"/>
            <a:ext cx="2815590" cy="2340610"/>
          </a:xfrm>
          <a:prstGeom prst="rect">
            <a:avLst/>
          </a:prstGeom>
          <a:noFill/>
          <a:ln>
            <a:noFill/>
          </a:ln>
        </p:spPr>
      </p:pic>
      <p:pic>
        <p:nvPicPr>
          <p:cNvPr id="31" name="图片 31"/>
          <p:cNvPicPr>
            <a:picLocks noChangeAspect="1"/>
          </p:cNvPicPr>
          <p:nvPr>
            <p:custDataLst>
              <p:tags r:id="rId6"/>
            </p:custDataLst>
          </p:nvPr>
        </p:nvPicPr>
        <p:blipFill rotWithShape="1">
          <a:blip r:embed="rId19"/>
          <a:srcRect t="3051" r="8957" b="2797"/>
          <a:stretch>
            <a:fillRect/>
          </a:stretch>
        </p:blipFill>
        <p:spPr bwMode="auto">
          <a:xfrm>
            <a:off x="7804785" y="4052570"/>
            <a:ext cx="3034030" cy="2353945"/>
          </a:xfrm>
          <a:prstGeom prst="rect">
            <a:avLst/>
          </a:prstGeom>
          <a:ln>
            <a:noFill/>
          </a:ln>
        </p:spPr>
      </p:pic>
      <p:sp>
        <p:nvSpPr>
          <p:cNvPr id="17" name="右箭头 16"/>
          <p:cNvSpPr/>
          <p:nvPr>
            <p:custDataLst>
              <p:tags r:id="rId7"/>
            </p:custDataLst>
          </p:nvPr>
        </p:nvSpPr>
        <p:spPr>
          <a:xfrm>
            <a:off x="3990340" y="2701925"/>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8" name="右箭头 7"/>
          <p:cNvSpPr/>
          <p:nvPr>
            <p:custDataLst>
              <p:tags r:id="rId8"/>
            </p:custDataLst>
          </p:nvPr>
        </p:nvSpPr>
        <p:spPr>
          <a:xfrm>
            <a:off x="7372985" y="2701925"/>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9" name="右箭头 8"/>
          <p:cNvSpPr/>
          <p:nvPr>
            <p:custDataLst>
              <p:tags r:id="rId9"/>
            </p:custDataLst>
          </p:nvPr>
        </p:nvSpPr>
        <p:spPr>
          <a:xfrm>
            <a:off x="3990340" y="5077460"/>
            <a:ext cx="502920" cy="304800"/>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0" name="左右箭头 9"/>
          <p:cNvSpPr/>
          <p:nvPr>
            <p:custDataLst>
              <p:tags r:id="rId10"/>
            </p:custDataLst>
          </p:nvPr>
        </p:nvSpPr>
        <p:spPr>
          <a:xfrm>
            <a:off x="7334885" y="5077460"/>
            <a:ext cx="502920" cy="304800"/>
          </a:xfrm>
          <a:prstGeom prst="lef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1" name="文本框 10"/>
          <p:cNvSpPr txBox="1"/>
          <p:nvPr>
            <p:custDataLst>
              <p:tags r:id="rId11"/>
            </p:custDataLst>
          </p:nvPr>
        </p:nvSpPr>
        <p:spPr>
          <a:xfrm>
            <a:off x="7956550" y="1040765"/>
            <a:ext cx="1349375" cy="398780"/>
          </a:xfrm>
          <a:prstGeom prst="rect">
            <a:avLst/>
          </a:prstGeom>
          <a:solidFill>
            <a:schemeClr val="accent4">
              <a:lumMod val="20000"/>
              <a:lumOff val="80000"/>
            </a:schemeClr>
          </a:solidFill>
        </p:spPr>
        <p:txBody>
          <a:bodyPr wrap="square">
            <a:spAutoFit/>
          </a:bodyPr>
          <a:lstStyle/>
          <a:p>
            <a:pPr algn="ctr"/>
            <a:r>
              <a:rPr lang="zh-CN" altLang="en-US" sz="2000" b="1">
                <a:latin typeface="微软雅黑" panose="020B0503020204020204" pitchFamily="34" charset="-122"/>
                <a:ea typeface="微软雅黑" panose="020B0503020204020204" pitchFamily="34" charset="-122"/>
              </a:rPr>
              <a:t>相隔分散</a:t>
            </a:r>
          </a:p>
        </p:txBody>
      </p:sp>
    </p:spTree>
  </p:cSld>
  <p:clrMapOvr>
    <a:masterClrMapping/>
  </p:clrMapOvr>
  <mc:AlternateContent xmlns:mc="http://schemas.openxmlformats.org/markup-compatibility/2006" xmlns:p14="http://schemas.microsoft.com/office/powerpoint/2010/main">
    <mc:Choice Requires="p14">
      <p:transition spd="med" p14:dur="700" advTm="56152">
        <p:fade/>
      </p:transition>
    </mc:Choice>
    <mc:Fallback xmlns="">
      <p:transition spd="med" advTm="56152">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GRjZjJiMzJlNDhiODdkZWM2ODdlNTA1ZDM3YWJmOWEifQ=="/>
  <p:tag name="KSO_WPP_MARK_KEY" val="a86a23da-a91b-4b94-8e8b-96eea1a372f5"/>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UNIT_TABLE_BEAUTIFY" val="smartTable{d79c5385-23b5-46cb-98a7-4cb2d2895ef3}"/>
  <p:tag name="TABLE_ENDDRAG_ORIGIN_RECT" val="503*211"/>
  <p:tag name="TABLE_ENDDRAG_RECT" val="106*76*503*211"/>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4190,&quot;width&quot;:5151}"/>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4169,&quot;width&quot;:5477}"/>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1440</Words>
  <Application>Microsoft Office PowerPoint</Application>
  <PresentationFormat>宽屏</PresentationFormat>
  <Paragraphs>118</Paragraphs>
  <Slides>14</Slides>
  <Notes>12</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方正北魏楷书简体</vt:lpstr>
      <vt:lpstr>方正大黑简体</vt:lpstr>
      <vt:lpstr>微软雅黑</vt:lpstr>
      <vt:lpstr>Arial</vt:lpstr>
      <vt:lpstr>Cambria Math</vt:lpstr>
      <vt:lpstr>Wingdings</vt:lpstr>
      <vt:lpstr>Office 主题​​</vt:lpstr>
      <vt:lpstr>Microsoft Visio Drawing</vt:lpstr>
      <vt:lpstr>PowerPoint 演示文稿</vt:lpstr>
      <vt:lpstr>PowerPoint 演示文稿</vt:lpstr>
      <vt:lpstr>源定位任务</vt:lpstr>
      <vt:lpstr>算法设计总体框架</vt:lpstr>
      <vt:lpstr>路径规划算法设计</vt:lpstr>
      <vt:lpstr>辐射场重建算法</vt:lpstr>
      <vt:lpstr>仿真实验</vt:lpstr>
      <vt:lpstr>仿真实验</vt:lpstr>
      <vt:lpstr>仿真实验</vt:lpstr>
      <vt:lpstr>仿真实验</vt:lpstr>
      <vt:lpstr>仿真实验</vt:lpstr>
      <vt:lpstr>真实实验</vt:lpstr>
      <vt:lpstr>总结与下一阶段规划</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20210325专业建设汇报</dc:title>
  <dc:subject>校长办公会</dc:subject>
  <dc:creator>西南科技大学教务处</dc:creator>
  <cp:lastModifiedBy>胡</cp:lastModifiedBy>
  <cp:revision>2475</cp:revision>
  <cp:lastPrinted>2021-03-22T22:45:00Z</cp:lastPrinted>
  <dcterms:created xsi:type="dcterms:W3CDTF">2016-12-09T03:17:00Z</dcterms:created>
  <dcterms:modified xsi:type="dcterms:W3CDTF">2023-05-11T09:54:32Z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85F50FD8031D49DCB13FCF45423E6D3C</vt:lpwstr>
  </property>
</Properties>
</file>

<file path=docProps/thumbnail.jpeg>
</file>